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8" r:id="rId2"/>
    <p:sldId id="267" r:id="rId3"/>
    <p:sldId id="269" r:id="rId4"/>
    <p:sldId id="275" r:id="rId5"/>
    <p:sldId id="270" r:id="rId6"/>
    <p:sldId id="272" r:id="rId7"/>
    <p:sldId id="292" r:id="rId8"/>
    <p:sldId id="303" r:id="rId9"/>
    <p:sldId id="271" r:id="rId10"/>
    <p:sldId id="285" r:id="rId11"/>
    <p:sldId id="278" r:id="rId12"/>
    <p:sldId id="286" r:id="rId13"/>
    <p:sldId id="279" r:id="rId14"/>
    <p:sldId id="287" r:id="rId15"/>
    <p:sldId id="280" r:id="rId16"/>
    <p:sldId id="288" r:id="rId17"/>
    <p:sldId id="281" r:id="rId18"/>
    <p:sldId id="289" r:id="rId19"/>
    <p:sldId id="283" r:id="rId20"/>
    <p:sldId id="290" r:id="rId21"/>
    <p:sldId id="291" r:id="rId22"/>
    <p:sldId id="299" r:id="rId23"/>
    <p:sldId id="300" r:id="rId24"/>
    <p:sldId id="304" r:id="rId25"/>
    <p:sldId id="301" r:id="rId26"/>
    <p:sldId id="294" r:id="rId27"/>
    <p:sldId id="293" r:id="rId28"/>
    <p:sldId id="295" r:id="rId29"/>
    <p:sldId id="296" r:id="rId30"/>
    <p:sldId id="297" r:id="rId31"/>
    <p:sldId id="298" r:id="rId32"/>
    <p:sldId id="273" r:id="rId33"/>
    <p:sldId id="302"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BB0E"/>
    <a:srgbClr val="CD2548"/>
    <a:srgbClr val="00BDE3"/>
    <a:srgbClr val="000000"/>
    <a:srgbClr val="62AADC"/>
    <a:srgbClr val="007C83"/>
    <a:srgbClr val="51B7FB"/>
    <a:srgbClr val="059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32" autoAdjust="0"/>
    <p:restoredTop sz="95578" autoAdjust="0"/>
  </p:normalViewPr>
  <p:slideViewPr>
    <p:cSldViewPr>
      <p:cViewPr varScale="1">
        <p:scale>
          <a:sx n="112" d="100"/>
          <a:sy n="112" d="100"/>
        </p:scale>
        <p:origin x="-1584"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61301-18C9-4CA0-A0BF-791B6E0DDD4D}" type="datetimeFigureOut">
              <a:rPr lang="en-GB" smtClean="0"/>
              <a:t>28/04/2013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F20BA8-12AF-476D-99B2-894C09A4EE62}" type="slidenum">
              <a:rPr lang="en-GB" smtClean="0"/>
              <a:t>‹#›</a:t>
            </a:fld>
            <a:endParaRPr lang="en-GB"/>
          </a:p>
        </p:txBody>
      </p:sp>
    </p:spTree>
    <p:extLst>
      <p:ext uri="{BB962C8B-B14F-4D97-AF65-F5344CB8AC3E}">
        <p14:creationId xmlns:p14="http://schemas.microsoft.com/office/powerpoint/2010/main" val="8117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Image</a:t>
            </a:r>
            <a:r>
              <a:rPr lang="en-GB" baseline="0" dirty="0" smtClean="0"/>
              <a:t> Hosting</a:t>
            </a:r>
          </a:p>
          <a:p>
            <a:pPr marL="171450" indent="-171450">
              <a:buFontTx/>
              <a:buChar char="-"/>
            </a:pPr>
            <a:r>
              <a:rPr lang="en-GB" baseline="0" dirty="0" smtClean="0"/>
              <a:t>Each user has an account</a:t>
            </a:r>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2</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17</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19</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32</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3</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4</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5</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6</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9</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11</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13</a:t>
            </a:fld>
            <a:endParaRPr lang="en-GB"/>
          </a:p>
        </p:txBody>
      </p:sp>
    </p:spTree>
    <p:extLst>
      <p:ext uri="{BB962C8B-B14F-4D97-AF65-F5344CB8AC3E}">
        <p14:creationId xmlns:p14="http://schemas.microsoft.com/office/powerpoint/2010/main" val="2110222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F20BA8-12AF-476D-99B2-894C09A4EE62}" type="slidenum">
              <a:rPr lang="en-GB" smtClean="0"/>
              <a:t>15</a:t>
            </a:fld>
            <a:endParaRPr lang="en-GB"/>
          </a:p>
        </p:txBody>
      </p:sp>
    </p:spTree>
    <p:extLst>
      <p:ext uri="{BB962C8B-B14F-4D97-AF65-F5344CB8AC3E}">
        <p14:creationId xmlns:p14="http://schemas.microsoft.com/office/powerpoint/2010/main" val="211022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 name="Rectangle 2"/>
          <p:cNvSpPr/>
          <p:nvPr userDrawn="1"/>
        </p:nvSpPr>
        <p:spPr>
          <a:xfrm>
            <a:off x="27508" y="-17760"/>
            <a:ext cx="9163050" cy="6858000"/>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itle 8"/>
          <p:cNvSpPr>
            <a:spLocks noGrp="1"/>
          </p:cNvSpPr>
          <p:nvPr>
            <p:ph type="title"/>
          </p:nvPr>
        </p:nvSpPr>
        <p:spPr>
          <a:xfrm>
            <a:off x="494233" y="2259484"/>
            <a:ext cx="8229600" cy="1143000"/>
          </a:xfrm>
          <a:prstGeom prst="rect">
            <a:avLst/>
          </a:prstGeom>
        </p:spPr>
        <p:txBody>
          <a:bodyPr/>
          <a:lstStyle>
            <a:lvl1pPr algn="ctr">
              <a:defRPr sz="4400">
                <a:latin typeface="Segoe UI Light"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0"/>
          </p:nvPr>
        </p:nvSpPr>
        <p:spPr>
          <a:xfrm>
            <a:off x="1044550" y="3716338"/>
            <a:ext cx="7128966" cy="1008806"/>
          </a:xfrm>
          <a:prstGeom prst="rect">
            <a:avLst/>
          </a:prstGeom>
        </p:spPr>
        <p:txBody>
          <a:bodyPr/>
          <a:lstStyle>
            <a:lvl1pPr marL="0" indent="0" algn="ctr">
              <a:buNone/>
              <a:defRPr>
                <a:solidFill>
                  <a:schemeClr val="bg1">
                    <a:lumMod val="65000"/>
                  </a:schemeClr>
                </a:solidFill>
                <a:latin typeface="Segoe UI Light"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732602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300"/>
                                  </p:stCondLst>
                                  <p:childTnLst>
                                    <p:animEffect transition="out" filter="fade">
                                      <p:cBhvr>
                                        <p:cTn id="6" dur="1800"/>
                                        <p:tgtEl>
                                          <p:spTgt spid="3"/>
                                        </p:tgtEl>
                                      </p:cBhvr>
                                    </p:animEffect>
                                    <p:set>
                                      <p:cBhvr>
                                        <p:cTn id="7" dur="1" fill="hold">
                                          <p:stCondLst>
                                            <p:cond delay="1799"/>
                                          </p:stCondLst>
                                        </p:cTn>
                                        <p:tgtEl>
                                          <p:spTgt spid="3"/>
                                        </p:tgtEl>
                                        <p:attrNameLst>
                                          <p:attrName>style.visibility</p:attrName>
                                        </p:attrNameLst>
                                      </p:cBhvr>
                                      <p:to>
                                        <p:strVal val="hidden"/>
                                      </p:to>
                                    </p:set>
                                  </p:childTnLst>
                                </p:cTn>
                              </p:par>
                              <p:par>
                                <p:cTn id="8" presetID="10" presetClass="entr" presetSubtype="0" fill="hold" grpId="0" nodeType="withEffect">
                                  <p:stCondLst>
                                    <p:cond delay="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900"/>
                                        <p:tgtEl>
                                          <p:spTgt spid="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32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2" grpId="0" build="p">
        <p:tmplLst>
          <p:tmpl lvl="1">
            <p:tnLst>
              <p:par>
                <p:cTn presetID="10" presetClass="entr" presetSubtype="0" fill="hold" nodeType="withEffect">
                  <p:stCondLst>
                    <p:cond delay="1000"/>
                  </p:stCondLst>
                  <p:childTnLst>
                    <p:set>
                      <p:cBhvr>
                        <p:cTn dur="1" fill="hold">
                          <p:stCondLst>
                            <p:cond delay="0"/>
                          </p:stCondLst>
                        </p:cTn>
                        <p:tgtEl>
                          <p:spTgt spid="12"/>
                        </p:tgtEl>
                        <p:attrNameLst>
                          <p:attrName>style.visibility</p:attrName>
                        </p:attrNameLst>
                      </p:cBhvr>
                      <p:to>
                        <p:strVal val="visible"/>
                      </p:to>
                    </p:set>
                    <p:animEffect transition="in" filter="fade">
                      <p:cBhvr>
                        <p:cTn dur="3200"/>
                        <p:tgtEl>
                          <p:spTgt spid="1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628800"/>
            <a:ext cx="8229600" cy="4525963"/>
          </a:xfrm>
          <a:prstGeom prst="rect">
            <a:avLst/>
          </a:prstGeom>
        </p:spPr>
        <p:txBody>
          <a:bodyPr/>
          <a:lstStyle>
            <a:lvl1pPr marL="0" indent="0">
              <a:buClr>
                <a:schemeClr val="tx1"/>
              </a:buClr>
              <a:buFontTx/>
              <a:buNone/>
              <a:defRPr>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1"/>
          <p:cNvSpPr>
            <a:spLocks noGrp="1"/>
          </p:cNvSpPr>
          <p:nvPr>
            <p:ph type="title"/>
          </p:nvPr>
        </p:nvSpPr>
        <p:spPr>
          <a:xfrm>
            <a:off x="323528" y="260648"/>
            <a:ext cx="6480720" cy="778098"/>
          </a:xfrm>
          <a:prstGeom prst="rect">
            <a:avLst/>
          </a:prstGeom>
        </p:spPr>
        <p:txBody>
          <a:bodyPr anchor="ctr"/>
          <a:lstStyle>
            <a:lvl1pPr>
              <a:defRPr>
                <a:latin typeface="Segoe UI Light" pitchFamily="34" charset="0"/>
              </a:defRPr>
            </a:lvl1pPr>
          </a:lstStyle>
          <a:p>
            <a:r>
              <a:rPr lang="en-US" dirty="0" smtClean="0"/>
              <a:t>Click to edit Master title style</a:t>
            </a:r>
            <a:endParaRPr lang="en-GB" dirty="0"/>
          </a:p>
        </p:txBody>
      </p:sp>
    </p:spTree>
    <p:extLst>
      <p:ext uri="{BB962C8B-B14F-4D97-AF65-F5344CB8AC3E}">
        <p14:creationId xmlns:p14="http://schemas.microsoft.com/office/powerpoint/2010/main" val="1039485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2 Objects">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6480720" cy="778098"/>
          </a:xfrm>
          <a:prstGeom prst="rect">
            <a:avLst/>
          </a:prstGeom>
        </p:spPr>
        <p:txBody>
          <a:bodyPr anchor="ctr"/>
          <a:lstStyle>
            <a:lvl1pPr>
              <a:defRPr>
                <a:solidFill>
                  <a:schemeClr val="tx1"/>
                </a:solidFill>
                <a:latin typeface="Segoe UI Light" pitchFamily="34" charset="0"/>
              </a:defRPr>
            </a:lvl1pPr>
          </a:lstStyle>
          <a:p>
            <a:r>
              <a:rPr lang="en-US" dirty="0" smtClean="0"/>
              <a:t>Click to edit Master title style</a:t>
            </a:r>
            <a:endParaRPr lang="en-GB" dirty="0"/>
          </a:p>
        </p:txBody>
      </p:sp>
      <p:sp>
        <p:nvSpPr>
          <p:cNvPr id="6" name="Content Placeholder 2"/>
          <p:cNvSpPr>
            <a:spLocks noGrp="1"/>
          </p:cNvSpPr>
          <p:nvPr>
            <p:ph idx="10"/>
          </p:nvPr>
        </p:nvSpPr>
        <p:spPr>
          <a:xfrm flipH="1">
            <a:off x="6228184" y="1628800"/>
            <a:ext cx="2664296" cy="2160240"/>
          </a:xfrm>
          <a:prstGeom prst="rect">
            <a:avLst/>
          </a:prstGeom>
          <a:solidFill>
            <a:schemeClr val="tx1">
              <a:lumMod val="95000"/>
              <a:lumOff val="5000"/>
              <a:alpha val="54000"/>
            </a:schemeClr>
          </a:solidFill>
        </p:spPr>
        <p:txBody>
          <a:bodyPr anchor="b"/>
          <a:lstStyle>
            <a:lvl1pPr marL="0" indent="0">
              <a:buClr>
                <a:schemeClr val="tx1"/>
              </a:buClr>
              <a:buFontTx/>
              <a:buNone/>
              <a:defRPr sz="28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endParaRPr lang="en-US" dirty="0" smtClean="0"/>
          </a:p>
        </p:txBody>
      </p:sp>
      <p:sp>
        <p:nvSpPr>
          <p:cNvPr id="8" name="Content Placeholder 2"/>
          <p:cNvSpPr>
            <a:spLocks noGrp="1"/>
          </p:cNvSpPr>
          <p:nvPr>
            <p:ph idx="1"/>
          </p:nvPr>
        </p:nvSpPr>
        <p:spPr>
          <a:xfrm>
            <a:off x="467544" y="1628800"/>
            <a:ext cx="5472608" cy="4525963"/>
          </a:xfrm>
          <a:prstGeom prst="rect">
            <a:avLst/>
          </a:prstGeom>
        </p:spPr>
        <p:txBody>
          <a:bodyPr/>
          <a:lstStyle>
            <a:lvl1pPr marL="0" indent="0">
              <a:buClr>
                <a:schemeClr val="tx1"/>
              </a:buClr>
              <a:buFontTx/>
              <a:buNone/>
              <a:defRPr>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Content Placeholder 2"/>
          <p:cNvSpPr>
            <a:spLocks noGrp="1"/>
          </p:cNvSpPr>
          <p:nvPr>
            <p:ph idx="11"/>
          </p:nvPr>
        </p:nvSpPr>
        <p:spPr>
          <a:xfrm flipH="1">
            <a:off x="6228184" y="3933056"/>
            <a:ext cx="2664296" cy="2160240"/>
          </a:xfrm>
          <a:prstGeom prst="rect">
            <a:avLst/>
          </a:prstGeom>
          <a:solidFill>
            <a:schemeClr val="tx1">
              <a:lumMod val="95000"/>
              <a:lumOff val="5000"/>
              <a:alpha val="54000"/>
            </a:schemeClr>
          </a:solidFill>
        </p:spPr>
        <p:txBody>
          <a:bodyPr anchor="b"/>
          <a:lstStyle>
            <a:lvl1pPr marL="0" indent="0">
              <a:buClr>
                <a:schemeClr val="tx1"/>
              </a:buClr>
              <a:buFontTx/>
              <a:buNone/>
              <a:defRPr sz="28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endParaRPr lang="en-US" dirty="0" smtClean="0"/>
          </a:p>
        </p:txBody>
      </p:sp>
      <p:sp>
        <p:nvSpPr>
          <p:cNvPr id="11" name="Rectangle 10"/>
          <p:cNvSpPr/>
          <p:nvPr userDrawn="1"/>
        </p:nvSpPr>
        <p:spPr>
          <a:xfrm>
            <a:off x="0" y="260648"/>
            <a:ext cx="179512" cy="7920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WP" pitchFamily="34" charset="0"/>
            </a:endParaRPr>
          </a:p>
        </p:txBody>
      </p:sp>
    </p:spTree>
    <p:extLst>
      <p:ext uri="{BB962C8B-B14F-4D97-AF65-F5344CB8AC3E}">
        <p14:creationId xmlns:p14="http://schemas.microsoft.com/office/powerpoint/2010/main" val="1158426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Content and 3 Objects">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6480720" cy="778098"/>
          </a:xfrm>
          <a:prstGeom prst="rect">
            <a:avLst/>
          </a:prstGeom>
        </p:spPr>
        <p:txBody>
          <a:bodyPr anchor="ctr"/>
          <a:lstStyle>
            <a:lvl1pPr>
              <a:defRPr>
                <a:latin typeface="Segoe UI Light" pitchFamily="34" charset="0"/>
              </a:defRPr>
            </a:lvl1pPr>
          </a:lstStyle>
          <a:p>
            <a:r>
              <a:rPr lang="en-US" dirty="0" smtClean="0"/>
              <a:t>Click to edit Master title style</a:t>
            </a:r>
            <a:endParaRPr lang="en-GB" dirty="0"/>
          </a:p>
        </p:txBody>
      </p:sp>
      <p:sp>
        <p:nvSpPr>
          <p:cNvPr id="6" name="Content Placeholder 2"/>
          <p:cNvSpPr>
            <a:spLocks noGrp="1"/>
          </p:cNvSpPr>
          <p:nvPr>
            <p:ph idx="10"/>
          </p:nvPr>
        </p:nvSpPr>
        <p:spPr>
          <a:xfrm flipH="1">
            <a:off x="6588224" y="1916832"/>
            <a:ext cx="1728192" cy="1152128"/>
          </a:xfrm>
          <a:prstGeom prst="rect">
            <a:avLst/>
          </a:prstGeom>
          <a:solidFill>
            <a:schemeClr val="tx1">
              <a:lumMod val="95000"/>
              <a:lumOff val="5000"/>
              <a:alpha val="54000"/>
            </a:schemeClr>
          </a:solidFill>
        </p:spPr>
        <p:txBody>
          <a:bodyPr anchor="b"/>
          <a:lstStyle>
            <a:lvl1pPr marL="0" indent="0">
              <a:buClr>
                <a:schemeClr val="tx1"/>
              </a:buClr>
              <a:buFontTx/>
              <a:buNone/>
              <a:defRPr sz="24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endParaRPr lang="en-US" dirty="0" smtClean="0"/>
          </a:p>
        </p:txBody>
      </p:sp>
      <p:sp>
        <p:nvSpPr>
          <p:cNvPr id="8" name="Content Placeholder 2"/>
          <p:cNvSpPr>
            <a:spLocks noGrp="1"/>
          </p:cNvSpPr>
          <p:nvPr>
            <p:ph idx="1"/>
          </p:nvPr>
        </p:nvSpPr>
        <p:spPr>
          <a:xfrm>
            <a:off x="467544" y="1628800"/>
            <a:ext cx="5472608" cy="4525963"/>
          </a:xfrm>
          <a:prstGeom prst="rect">
            <a:avLst/>
          </a:prstGeom>
        </p:spPr>
        <p:txBody>
          <a:bodyPr/>
          <a:lstStyle>
            <a:lvl1pPr marL="0" indent="0">
              <a:buClr>
                <a:schemeClr val="tx1"/>
              </a:buClr>
              <a:buFontTx/>
              <a:buNone/>
              <a:defRPr>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Content Placeholder 2"/>
          <p:cNvSpPr>
            <a:spLocks noGrp="1"/>
          </p:cNvSpPr>
          <p:nvPr>
            <p:ph idx="11"/>
          </p:nvPr>
        </p:nvSpPr>
        <p:spPr>
          <a:xfrm flipH="1">
            <a:off x="6588224" y="3284984"/>
            <a:ext cx="1728192" cy="1152128"/>
          </a:xfrm>
          <a:prstGeom prst="rect">
            <a:avLst/>
          </a:prstGeom>
          <a:solidFill>
            <a:schemeClr val="tx1">
              <a:lumMod val="95000"/>
              <a:lumOff val="5000"/>
              <a:alpha val="54000"/>
            </a:schemeClr>
          </a:solidFill>
        </p:spPr>
        <p:txBody>
          <a:bodyPr anchor="b"/>
          <a:lstStyle>
            <a:lvl1pPr marL="0" indent="0">
              <a:buClr>
                <a:schemeClr val="tx1"/>
              </a:buClr>
              <a:buFontTx/>
              <a:buNone/>
              <a:defRPr sz="24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endParaRPr lang="en-US" dirty="0" smtClean="0"/>
          </a:p>
        </p:txBody>
      </p:sp>
      <p:sp>
        <p:nvSpPr>
          <p:cNvPr id="9" name="Content Placeholder 2"/>
          <p:cNvSpPr>
            <a:spLocks noGrp="1"/>
          </p:cNvSpPr>
          <p:nvPr>
            <p:ph idx="12"/>
          </p:nvPr>
        </p:nvSpPr>
        <p:spPr>
          <a:xfrm flipH="1">
            <a:off x="6588224" y="4653136"/>
            <a:ext cx="1728192" cy="1152128"/>
          </a:xfrm>
          <a:prstGeom prst="rect">
            <a:avLst/>
          </a:prstGeom>
          <a:solidFill>
            <a:schemeClr val="tx1">
              <a:lumMod val="95000"/>
              <a:lumOff val="5000"/>
              <a:alpha val="54000"/>
            </a:schemeClr>
          </a:solidFill>
        </p:spPr>
        <p:txBody>
          <a:bodyPr anchor="b"/>
          <a:lstStyle>
            <a:lvl1pPr marL="0" indent="0">
              <a:buClr>
                <a:schemeClr val="tx1"/>
              </a:buClr>
              <a:buFontTx/>
              <a:buNone/>
              <a:defRPr sz="2400">
                <a:latin typeface="Segoe UI Light" pitchFamily="34" charset="0"/>
              </a:defRPr>
            </a:lvl1pPr>
            <a:lvl2pPr marL="254250" indent="0">
              <a:buClr>
                <a:schemeClr val="tx1"/>
              </a:buClr>
              <a:buFontTx/>
              <a:buNone/>
              <a:defRPr>
                <a:solidFill>
                  <a:schemeClr val="bg1">
                    <a:lumMod val="75000"/>
                  </a:schemeClr>
                </a:solidFill>
                <a:latin typeface="Segoe UI Light" pitchFamily="34" charset="0"/>
              </a:defRPr>
            </a:lvl2pPr>
            <a:lvl3pPr marL="491400" indent="0">
              <a:buClr>
                <a:schemeClr val="tx1"/>
              </a:buClr>
              <a:buFontTx/>
              <a:buNone/>
              <a:defRPr>
                <a:solidFill>
                  <a:schemeClr val="bg1">
                    <a:lumMod val="50000"/>
                  </a:schemeClr>
                </a:solidFill>
                <a:latin typeface="Segoe UI Light" pitchFamily="34" charset="0"/>
              </a:defRPr>
            </a:lvl3pPr>
          </a:lstStyle>
          <a:p>
            <a:pPr lvl="0"/>
            <a:endParaRPr lang="en-US" dirty="0" smtClean="0"/>
          </a:p>
        </p:txBody>
      </p:sp>
      <p:sp>
        <p:nvSpPr>
          <p:cNvPr id="11" name="Rectangle 10"/>
          <p:cNvSpPr/>
          <p:nvPr userDrawn="1"/>
        </p:nvSpPr>
        <p:spPr>
          <a:xfrm>
            <a:off x="0" y="260648"/>
            <a:ext cx="179512" cy="792088"/>
          </a:xfrm>
          <a:prstGeom prst="rect">
            <a:avLst/>
          </a:prstGeom>
          <a:gradFill>
            <a:gsLst>
              <a:gs pos="0">
                <a:srgbClr val="51B7FB">
                  <a:lumMod val="69000"/>
                  <a:lumOff val="31000"/>
                </a:srgbClr>
              </a:gs>
              <a:gs pos="100000">
                <a:srgbClr val="0597FA">
                  <a:lumMod val="8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Segoe WP" pitchFamily="34" charset="0"/>
            </a:endParaRPr>
          </a:p>
        </p:txBody>
      </p:sp>
    </p:spTree>
    <p:extLst>
      <p:ext uri="{BB962C8B-B14F-4D97-AF65-F5344CB8AC3E}">
        <p14:creationId xmlns:p14="http://schemas.microsoft.com/office/powerpoint/2010/main" val="3678172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userDrawn="1"/>
        </p:nvSpPr>
        <p:spPr>
          <a:xfrm>
            <a:off x="-19050" y="0"/>
            <a:ext cx="9163050" cy="6858000"/>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4139772"/>
      </p:ext>
    </p:extLst>
  </p:cSld>
  <p:clrMap bg1="lt1" tx1="dk1" bg2="lt2" tx2="dk2" accent1="accent1" accent2="accent2" accent3="accent3" accent4="accent4" accent5="accent5" accent6="accent6" hlink="hlink" folHlink="folHlink"/>
  <p:sldLayoutIdLst>
    <p:sldLayoutId id="2147483655" r:id="rId1"/>
    <p:sldLayoutId id="2147483650" r:id="rId2"/>
    <p:sldLayoutId id="2147483652" r:id="rId3"/>
    <p:sldLayoutId id="2147483653" r:id="rId4"/>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en-GB" dirty="0" smtClean="0">
                <a:solidFill>
                  <a:schemeClr val="tx1"/>
                </a:solidFill>
              </a:rPr>
              <a:t>Fuddle</a:t>
            </a:r>
            <a:endParaRPr lang="en-GB" dirty="0">
              <a:solidFill>
                <a:schemeClr val="tx1"/>
              </a:solidFill>
            </a:endParaRPr>
          </a:p>
        </p:txBody>
      </p:sp>
      <p:sp>
        <p:nvSpPr>
          <p:cNvPr id="3" name="Text Placeholder 2"/>
          <p:cNvSpPr>
            <a:spLocks noGrp="1"/>
          </p:cNvSpPr>
          <p:nvPr>
            <p:ph type="body" sz="quarter" idx="10"/>
          </p:nvPr>
        </p:nvSpPr>
        <p:spPr>
          <a:xfrm>
            <a:off x="1043608" y="3645024"/>
            <a:ext cx="7128966" cy="1008806"/>
          </a:xfrm>
        </p:spPr>
        <p:txBody>
          <a:bodyPr/>
          <a:lstStyle/>
          <a:p>
            <a:r>
              <a:rPr lang="en-GB" dirty="0" err="1" smtClean="0">
                <a:solidFill>
                  <a:schemeClr val="tx1">
                    <a:lumMod val="65000"/>
                    <a:lumOff val="35000"/>
                  </a:schemeClr>
                </a:solidFill>
              </a:rPr>
              <a:t>Baris</a:t>
            </a:r>
            <a:r>
              <a:rPr lang="en-GB" dirty="0" smtClean="0">
                <a:solidFill>
                  <a:schemeClr val="tx1">
                    <a:lumMod val="65000"/>
                    <a:lumOff val="35000"/>
                  </a:schemeClr>
                </a:solidFill>
              </a:rPr>
              <a:t> </a:t>
            </a:r>
            <a:r>
              <a:rPr lang="en-GB" dirty="0" err="1" smtClean="0">
                <a:solidFill>
                  <a:schemeClr val="tx1">
                    <a:lumMod val="65000"/>
                    <a:lumOff val="35000"/>
                  </a:schemeClr>
                </a:solidFill>
              </a:rPr>
              <a:t>Tevfik</a:t>
            </a:r>
            <a:endParaRPr lang="en-GB" dirty="0" smtClean="0">
              <a:solidFill>
                <a:schemeClr val="tx1">
                  <a:lumMod val="65000"/>
                  <a:lumOff val="35000"/>
                </a:schemeClr>
              </a:solidFill>
            </a:endParaRPr>
          </a:p>
          <a:p>
            <a:r>
              <a:rPr lang="en-GB" dirty="0" smtClean="0">
                <a:solidFill>
                  <a:schemeClr val="tx1">
                    <a:lumMod val="65000"/>
                    <a:lumOff val="35000"/>
                  </a:schemeClr>
                </a:solidFill>
              </a:rPr>
              <a:t>Matt Lee</a:t>
            </a:r>
          </a:p>
          <a:p>
            <a:r>
              <a:rPr lang="en-GB" dirty="0" smtClean="0">
                <a:solidFill>
                  <a:schemeClr val="tx1">
                    <a:lumMod val="65000"/>
                    <a:lumOff val="35000"/>
                  </a:schemeClr>
                </a:solidFill>
              </a:rPr>
              <a:t>David Cheung</a:t>
            </a:r>
          </a:p>
          <a:p>
            <a:r>
              <a:rPr lang="en-GB" dirty="0" smtClean="0">
                <a:solidFill>
                  <a:schemeClr val="tx1">
                    <a:lumMod val="65000"/>
                    <a:lumOff val="35000"/>
                  </a:schemeClr>
                </a:solidFill>
              </a:rPr>
              <a:t>Ben </a:t>
            </a:r>
            <a:r>
              <a:rPr lang="en-GB" dirty="0" err="1" smtClean="0">
                <a:solidFill>
                  <a:schemeClr val="tx1">
                    <a:lumMod val="65000"/>
                    <a:lumOff val="35000"/>
                  </a:schemeClr>
                </a:solidFill>
              </a:rPr>
              <a:t>Paolillo</a:t>
            </a:r>
            <a:endParaRPr lang="en-GB" dirty="0">
              <a:solidFill>
                <a:schemeClr val="tx1">
                  <a:lumMod val="65000"/>
                  <a:lumOff val="35000"/>
                </a:schemeClr>
              </a:solidFill>
            </a:endParaRPr>
          </a:p>
        </p:txBody>
      </p:sp>
      <p:sp>
        <p:nvSpPr>
          <p:cNvPr id="6" name="Shape 25"/>
          <p:cNvSpPr/>
          <p:nvPr/>
        </p:nvSpPr>
        <p:spPr>
          <a:xfrm>
            <a:off x="3779912" y="1556792"/>
            <a:ext cx="1828800" cy="1813674"/>
          </a:xfrm>
          <a:prstGeom prst="rect">
            <a:avLst/>
          </a:prstGeom>
          <a:blipFill>
            <a:blip r:embed="rId2"/>
            <a:stretch>
              <a:fillRect/>
            </a:stretch>
          </a:blipFill>
          <a:ln>
            <a:noFill/>
          </a:ln>
        </p:spPr>
      </p:sp>
    </p:spTree>
    <p:extLst>
      <p:ext uri="{BB962C8B-B14F-4D97-AF65-F5344CB8AC3E}">
        <p14:creationId xmlns:p14="http://schemas.microsoft.com/office/powerpoint/2010/main" val="3708521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878" y="1268761"/>
            <a:ext cx="5047962" cy="4680520"/>
          </a:xfrm>
        </p:spPr>
      </p:pic>
      <p:sp>
        <p:nvSpPr>
          <p:cNvPr id="3" name="Title 2"/>
          <p:cNvSpPr>
            <a:spLocks noGrp="1"/>
          </p:cNvSpPr>
          <p:nvPr>
            <p:ph type="title"/>
          </p:nvPr>
        </p:nvSpPr>
        <p:spPr/>
        <p:txBody>
          <a:bodyPr/>
          <a:lstStyle/>
          <a:p>
            <a:r>
              <a:rPr lang="en-US" dirty="0" smtClean="0">
                <a:solidFill>
                  <a:schemeClr val="tx1"/>
                </a:solidFill>
              </a:rPr>
              <a:t> Final – Main Page</a:t>
            </a:r>
            <a:endParaRPr lang="en-US" dirty="0">
              <a:solidFill>
                <a:schemeClr val="tx1"/>
              </a:solidFill>
            </a:endParaRPr>
          </a:p>
        </p:txBody>
      </p:sp>
      <p:sp>
        <p:nvSpPr>
          <p:cNvPr id="6" name="Rectangle 5"/>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p:cNvSpPr txBox="1">
            <a:spLocks/>
          </p:cNvSpPr>
          <p:nvPr/>
        </p:nvSpPr>
        <p:spPr>
          <a:xfrm>
            <a:off x="5724128" y="1196752"/>
            <a:ext cx="3312368" cy="5256584"/>
          </a:xfrm>
          <a:prstGeom prst="rect">
            <a:avLst/>
          </a:prstGeom>
        </p:spPr>
        <p:txBody>
          <a:bodyPr/>
          <a:lstStyle>
            <a:lvl1pPr marL="0" indent="0" algn="l" defTabSz="914400" rtl="0" eaLnBrk="1" latinLnBrk="0" hangingPunct="1">
              <a:spcBef>
                <a:spcPct val="20000"/>
              </a:spcBef>
              <a:buClr>
                <a:schemeClr val="tx1"/>
              </a:buClr>
              <a:buFontTx/>
              <a:buNone/>
              <a:defRPr sz="3200" kern="1200">
                <a:solidFill>
                  <a:schemeClr val="bg1"/>
                </a:solidFill>
                <a:latin typeface="Segoe UI Light" pitchFamily="34" charset="0"/>
                <a:ea typeface="Segoe UI" pitchFamily="34" charset="0"/>
                <a:cs typeface="Segoe UI" pitchFamily="34" charset="0"/>
              </a:defRPr>
            </a:lvl1pPr>
            <a:lvl2pPr marL="254250" indent="0" algn="l" defTabSz="914400" rtl="0" eaLnBrk="1" latinLnBrk="0" hangingPunct="1">
              <a:spcBef>
                <a:spcPct val="20000"/>
              </a:spcBef>
              <a:buClr>
                <a:schemeClr val="tx1"/>
              </a:buClr>
              <a:buFontTx/>
              <a:buNone/>
              <a:defRPr sz="2800" kern="1200">
                <a:solidFill>
                  <a:schemeClr val="bg1">
                    <a:lumMod val="75000"/>
                  </a:schemeClr>
                </a:solidFill>
                <a:latin typeface="Segoe UI Light" pitchFamily="34" charset="0"/>
                <a:ea typeface="Segoe UI" pitchFamily="34" charset="0"/>
                <a:cs typeface="Segoe UI" pitchFamily="34" charset="0"/>
              </a:defRPr>
            </a:lvl2pPr>
            <a:lvl3pPr marL="491400" indent="0" algn="l" defTabSz="914400" rtl="0" eaLnBrk="1" latinLnBrk="0" hangingPunct="1">
              <a:spcBef>
                <a:spcPct val="20000"/>
              </a:spcBef>
              <a:buClr>
                <a:schemeClr val="tx1"/>
              </a:buClr>
              <a:buFontTx/>
              <a:buNone/>
              <a:defRPr sz="2400" kern="1200">
                <a:solidFill>
                  <a:schemeClr val="bg1">
                    <a:lumMod val="50000"/>
                  </a:schemeClr>
                </a:solidFill>
                <a:latin typeface="Segoe UI Light"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itchFamily="34" charset="0"/>
              <a:buChar char="•"/>
            </a:pPr>
            <a:r>
              <a:rPr lang="en-US" sz="2000" dirty="0" smtClean="0">
                <a:solidFill>
                  <a:schemeClr val="tx1"/>
                </a:solidFill>
              </a:rPr>
              <a:t>Most liked 20 images are displayed on main page, with descending order.</a:t>
            </a:r>
          </a:p>
          <a:p>
            <a:r>
              <a:rPr lang="en-US" sz="2000" dirty="0" smtClean="0">
                <a:solidFill>
                  <a:schemeClr val="tx1"/>
                </a:solidFill>
              </a:rPr>
              <a:t> </a:t>
            </a:r>
          </a:p>
          <a:p>
            <a:pPr marL="457200" indent="-457200">
              <a:buFont typeface="Arial" pitchFamily="34" charset="0"/>
              <a:buChar char="•"/>
            </a:pPr>
            <a:r>
              <a:rPr lang="en-US" sz="2000" dirty="0" smtClean="0">
                <a:solidFill>
                  <a:schemeClr val="tx1"/>
                </a:solidFill>
              </a:rPr>
              <a:t>Layout for tiling dynamic images are created by </a:t>
            </a:r>
            <a:r>
              <a:rPr lang="en-US" sz="2000" dirty="0" err="1" smtClean="0">
                <a:solidFill>
                  <a:schemeClr val="tx1"/>
                </a:solidFill>
              </a:rPr>
              <a:t>Jquery</a:t>
            </a:r>
            <a:r>
              <a:rPr lang="en-US" sz="2000" dirty="0" smtClean="0">
                <a:solidFill>
                  <a:schemeClr val="tx1"/>
                </a:solidFill>
              </a:rPr>
              <a:t>.</a:t>
            </a:r>
          </a:p>
          <a:p>
            <a:endParaRPr lang="en-US" sz="2000" dirty="0" smtClean="0">
              <a:solidFill>
                <a:schemeClr val="tx1"/>
              </a:solidFill>
            </a:endParaRPr>
          </a:p>
          <a:p>
            <a:pPr marL="457200" indent="-457200">
              <a:buFont typeface="Arial" pitchFamily="34" charset="0"/>
              <a:buChar char="•"/>
            </a:pPr>
            <a:r>
              <a:rPr lang="en-US" sz="2000" dirty="0" smtClean="0">
                <a:solidFill>
                  <a:schemeClr val="tx1"/>
                </a:solidFill>
              </a:rPr>
              <a:t>Open source “</a:t>
            </a:r>
            <a:r>
              <a:rPr lang="en-US" sz="2000" dirty="0" err="1" smtClean="0">
                <a:solidFill>
                  <a:schemeClr val="tx1"/>
                </a:solidFill>
              </a:rPr>
              <a:t>Freetile</a:t>
            </a:r>
            <a:r>
              <a:rPr lang="en-US" sz="2000" dirty="0" smtClean="0">
                <a:solidFill>
                  <a:schemeClr val="tx1"/>
                </a:solidFill>
              </a:rPr>
              <a:t>” project is used for this functionality. </a:t>
            </a:r>
          </a:p>
          <a:p>
            <a:r>
              <a:rPr lang="en-US" sz="1000" dirty="0" smtClean="0">
                <a:solidFill>
                  <a:schemeClr val="tx1"/>
                </a:solidFill>
              </a:rPr>
              <a:t>	(</a:t>
            </a:r>
            <a:r>
              <a:rPr lang="en-US" sz="1000" dirty="0" err="1" smtClean="0">
                <a:solidFill>
                  <a:schemeClr val="tx1"/>
                </a:solidFill>
              </a:rPr>
              <a:t>source:github.com</a:t>
            </a:r>
            <a:r>
              <a:rPr lang="en-US" sz="1000" dirty="0" smtClean="0">
                <a:solidFill>
                  <a:schemeClr val="tx1"/>
                </a:solidFill>
              </a:rPr>
              <a:t>/</a:t>
            </a:r>
            <a:r>
              <a:rPr lang="en-US" sz="1000" dirty="0" err="1" smtClean="0">
                <a:solidFill>
                  <a:schemeClr val="tx1"/>
                </a:solidFill>
              </a:rPr>
              <a:t>yconts</a:t>
            </a:r>
            <a:r>
              <a:rPr lang="en-US" sz="1000" dirty="0" smtClean="0">
                <a:solidFill>
                  <a:schemeClr val="tx1"/>
                </a:solidFill>
              </a:rPr>
              <a:t>/</a:t>
            </a:r>
            <a:r>
              <a:rPr lang="en-US" sz="1000" dirty="0" err="1" smtClean="0">
                <a:solidFill>
                  <a:schemeClr val="tx1"/>
                </a:solidFill>
              </a:rPr>
              <a:t>Freetile</a:t>
            </a:r>
            <a:r>
              <a:rPr lang="en-US" sz="1000" dirty="0" smtClean="0">
                <a:solidFill>
                  <a:schemeClr val="tx1"/>
                </a:solidFill>
              </a:rPr>
              <a:t>) </a:t>
            </a:r>
          </a:p>
          <a:p>
            <a:r>
              <a:rPr lang="en-US" sz="2000" dirty="0" smtClean="0">
                <a:solidFill>
                  <a:schemeClr val="tx1"/>
                </a:solidFill>
              </a:rPr>
              <a:t>  </a:t>
            </a:r>
          </a:p>
          <a:p>
            <a:pPr marL="342900" indent="-342900">
              <a:buFont typeface="Arial" pitchFamily="34" charset="0"/>
              <a:buChar char="•"/>
            </a:pPr>
            <a:r>
              <a:rPr lang="en-US" sz="2000" dirty="0" smtClean="0">
                <a:solidFill>
                  <a:schemeClr val="tx1"/>
                </a:solidFill>
              </a:rPr>
              <a:t>Each image displays the   </a:t>
            </a:r>
            <a:r>
              <a:rPr lang="en-US" sz="2000" dirty="0" err="1" smtClean="0">
                <a:solidFill>
                  <a:schemeClr val="tx1"/>
                </a:solidFill>
              </a:rPr>
              <a:t>upvote</a:t>
            </a:r>
            <a:r>
              <a:rPr lang="en-US" sz="2000" dirty="0" smtClean="0">
                <a:solidFill>
                  <a:schemeClr val="tx1"/>
                </a:solidFill>
              </a:rPr>
              <a:t> count when hovered.</a:t>
            </a:r>
            <a:endParaRPr lang="en-US" sz="2000" dirty="0">
              <a:solidFill>
                <a:schemeClr val="tx1"/>
              </a:solidFill>
            </a:endParaRPr>
          </a:p>
          <a:p>
            <a:r>
              <a:rPr lang="en-US" sz="2000" dirty="0" smtClean="0">
                <a:solidFill>
                  <a:schemeClr val="tx1"/>
                </a:solidFill>
              </a:rPr>
              <a:t> </a:t>
            </a:r>
          </a:p>
        </p:txBody>
      </p:sp>
    </p:spTree>
    <p:extLst>
      <p:ext uri="{BB962C8B-B14F-4D97-AF65-F5344CB8AC3E}">
        <p14:creationId xmlns:p14="http://schemas.microsoft.com/office/powerpoint/2010/main" val="242331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67544" y="1052736"/>
            <a:ext cx="8229600" cy="5102027"/>
          </a:xfrm>
        </p:spPr>
        <p:txBody>
          <a:bodyPr/>
          <a:lstStyle/>
          <a:p>
            <a:pPr lvl="1"/>
            <a:endParaRPr lang="en-GB" dirty="0" smtClean="0"/>
          </a:p>
          <a:p>
            <a:endParaRPr lang="en-GB" dirty="0" smtClean="0"/>
          </a:p>
        </p:txBody>
      </p:sp>
      <p:sp>
        <p:nvSpPr>
          <p:cNvPr id="2" name="Title 1"/>
          <p:cNvSpPr>
            <a:spLocks noGrp="1"/>
          </p:cNvSpPr>
          <p:nvPr>
            <p:ph type="title"/>
          </p:nvPr>
        </p:nvSpPr>
        <p:spPr>
          <a:xfrm>
            <a:off x="323528" y="274638"/>
            <a:ext cx="8229600" cy="346050"/>
          </a:xfrm>
          <a:prstGeom prst="rect">
            <a:avLst/>
          </a:prstGeom>
        </p:spPr>
        <p:txBody>
          <a:bodyPr/>
          <a:lstStyle/>
          <a:p>
            <a:r>
              <a:rPr lang="en-GB" dirty="0" err="1" smtClean="0">
                <a:solidFill>
                  <a:schemeClr val="tx1"/>
                </a:solidFill>
              </a:rPr>
              <a:t>Mockup</a:t>
            </a:r>
            <a:r>
              <a:rPr lang="en-GB" dirty="0" smtClean="0">
                <a:solidFill>
                  <a:schemeClr val="tx1"/>
                </a:solidFill>
              </a:rPr>
              <a:t> – Account Page</a:t>
            </a:r>
            <a:endParaRPr lang="en-GB"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836712"/>
            <a:ext cx="8028384" cy="5937159"/>
          </a:xfrm>
          <a:prstGeom prst="rect">
            <a:avLst/>
          </a:prstGeom>
        </p:spPr>
      </p:pic>
      <p:sp>
        <p:nvSpPr>
          <p:cNvPr id="5" name="Rectangle 4"/>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374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5617" y="908720"/>
            <a:ext cx="7056784" cy="3888432"/>
          </a:xfrm>
        </p:spPr>
      </p:pic>
      <p:sp>
        <p:nvSpPr>
          <p:cNvPr id="3" name="Title 2"/>
          <p:cNvSpPr>
            <a:spLocks noGrp="1"/>
          </p:cNvSpPr>
          <p:nvPr>
            <p:ph type="title"/>
          </p:nvPr>
        </p:nvSpPr>
        <p:spPr>
          <a:xfrm>
            <a:off x="351358" y="159631"/>
            <a:ext cx="6480720" cy="778098"/>
          </a:xfrm>
        </p:spPr>
        <p:txBody>
          <a:bodyPr/>
          <a:lstStyle/>
          <a:p>
            <a:r>
              <a:rPr lang="en-US" dirty="0" smtClean="0">
                <a:solidFill>
                  <a:schemeClr val="tx1"/>
                </a:solidFill>
              </a:rPr>
              <a:t>Final – Account Page</a:t>
            </a:r>
            <a:endParaRPr lang="en-US" dirty="0">
              <a:solidFill>
                <a:schemeClr val="tx1"/>
              </a:solidFill>
            </a:endParaRPr>
          </a:p>
        </p:txBody>
      </p:sp>
      <p:sp>
        <p:nvSpPr>
          <p:cNvPr id="8" name="Rectangle 7"/>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1358" y="4797152"/>
            <a:ext cx="8739213" cy="2031325"/>
          </a:xfrm>
          <a:prstGeom prst="rect">
            <a:avLst/>
          </a:prstGeom>
          <a:noFill/>
        </p:spPr>
        <p:txBody>
          <a:bodyPr wrap="square" rtlCol="0">
            <a:spAutoFit/>
          </a:bodyPr>
          <a:lstStyle/>
          <a:p>
            <a:pPr marL="285750" indent="-285750">
              <a:buFont typeface="Arial" pitchFamily="34" charset="0"/>
              <a:buChar char="•"/>
            </a:pPr>
            <a:r>
              <a:rPr lang="en-US" dirty="0" smtClean="0">
                <a:latin typeface="Segoe UI Light" pitchFamily="34" charset="0"/>
              </a:rPr>
              <a:t>This page is in the private folder ‘member’. Only members have access to it.</a:t>
            </a:r>
          </a:p>
          <a:p>
            <a:pPr marL="285750" indent="-285750">
              <a:buFont typeface="Arial" pitchFamily="34" charset="0"/>
              <a:buChar char="•"/>
            </a:pPr>
            <a:r>
              <a:rPr lang="en-US" dirty="0" smtClean="0">
                <a:latin typeface="Segoe UI Light" pitchFamily="34" charset="0"/>
              </a:rPr>
              <a:t>In this page, users can update their about </a:t>
            </a:r>
            <a:r>
              <a:rPr lang="en-US" dirty="0" smtClean="0">
                <a:latin typeface="Segoe UI Light" pitchFamily="34" charset="0"/>
              </a:rPr>
              <a:t>me/bio, </a:t>
            </a:r>
            <a:r>
              <a:rPr lang="en-US" dirty="0" smtClean="0">
                <a:latin typeface="Segoe UI Light" pitchFamily="34" charset="0"/>
              </a:rPr>
              <a:t>remove cuddles, and create new albums.</a:t>
            </a:r>
          </a:p>
          <a:p>
            <a:pPr marL="285750" indent="-285750">
              <a:buFont typeface="Arial" pitchFamily="34" charset="0"/>
              <a:buChar char="•"/>
            </a:pPr>
            <a:r>
              <a:rPr lang="en-US" dirty="0" smtClean="0">
                <a:latin typeface="Segoe UI Light" pitchFamily="34" charset="0"/>
              </a:rPr>
              <a:t>They also can find links to change their avatar and update account settings (such as changing email).</a:t>
            </a:r>
          </a:p>
          <a:p>
            <a:pPr marL="285750" indent="-285750">
              <a:buFont typeface="Arial" pitchFamily="34" charset="0"/>
              <a:buChar char="•"/>
            </a:pPr>
            <a:r>
              <a:rPr lang="en-US" dirty="0" smtClean="0">
                <a:latin typeface="Segoe UI Light" pitchFamily="34" charset="0"/>
              </a:rPr>
              <a:t>A read-only version of this page is viewed on public profile pages with path as /user/&lt;username&gt;.</a:t>
            </a:r>
            <a:endParaRPr lang="en-US" dirty="0"/>
          </a:p>
        </p:txBody>
      </p:sp>
    </p:spTree>
    <p:extLst>
      <p:ext uri="{BB962C8B-B14F-4D97-AF65-F5344CB8AC3E}">
        <p14:creationId xmlns:p14="http://schemas.microsoft.com/office/powerpoint/2010/main" val="4287956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1268760"/>
            <a:ext cx="8229600" cy="4710231"/>
          </a:xfrm>
        </p:spPr>
      </p:pic>
      <p:sp>
        <p:nvSpPr>
          <p:cNvPr id="2" name="Title 1"/>
          <p:cNvSpPr>
            <a:spLocks noGrp="1"/>
          </p:cNvSpPr>
          <p:nvPr>
            <p:ph type="title"/>
          </p:nvPr>
        </p:nvSpPr>
        <p:spPr>
          <a:xfrm>
            <a:off x="323528" y="274638"/>
            <a:ext cx="8229600" cy="490066"/>
          </a:xfrm>
          <a:prstGeom prst="rect">
            <a:avLst/>
          </a:prstGeom>
        </p:spPr>
        <p:txBody>
          <a:bodyPr/>
          <a:lstStyle/>
          <a:p>
            <a:r>
              <a:rPr lang="en-GB" dirty="0" err="1" smtClean="0">
                <a:solidFill>
                  <a:schemeClr val="tx1"/>
                </a:solidFill>
              </a:rPr>
              <a:t>Mockup</a:t>
            </a:r>
            <a:r>
              <a:rPr lang="en-GB" dirty="0" smtClean="0">
                <a:solidFill>
                  <a:schemeClr val="tx1"/>
                </a:solidFill>
              </a:rPr>
              <a:t> – Individual Image Page</a:t>
            </a:r>
            <a:endParaRPr lang="en-GB" dirty="0">
              <a:solidFill>
                <a:schemeClr val="tx1"/>
              </a:solidFill>
            </a:endParaRPr>
          </a:p>
        </p:txBody>
      </p:sp>
      <p:sp>
        <p:nvSpPr>
          <p:cNvPr id="4" name="Rectangle 3"/>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237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3608" y="926953"/>
            <a:ext cx="6984776" cy="3798191"/>
          </a:xfrm>
        </p:spPr>
      </p:pic>
      <p:sp>
        <p:nvSpPr>
          <p:cNvPr id="3" name="Title 2"/>
          <p:cNvSpPr>
            <a:spLocks noGrp="1"/>
          </p:cNvSpPr>
          <p:nvPr>
            <p:ph type="title"/>
          </p:nvPr>
        </p:nvSpPr>
        <p:spPr>
          <a:xfrm>
            <a:off x="317946" y="152197"/>
            <a:ext cx="6480720" cy="778098"/>
          </a:xfrm>
        </p:spPr>
        <p:txBody>
          <a:bodyPr/>
          <a:lstStyle/>
          <a:p>
            <a:r>
              <a:rPr lang="en-US" dirty="0" smtClean="0">
                <a:solidFill>
                  <a:schemeClr val="tx1"/>
                </a:solidFill>
              </a:rPr>
              <a:t>Final – Individual Image Page</a:t>
            </a:r>
            <a:endParaRPr lang="en-US" dirty="0">
              <a:solidFill>
                <a:schemeClr val="tx1"/>
              </a:solidFill>
            </a:endParaRPr>
          </a:p>
        </p:txBody>
      </p:sp>
      <p:sp>
        <p:nvSpPr>
          <p:cNvPr id="6" name="Rectangle 5"/>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48956" y="4797152"/>
            <a:ext cx="8640960" cy="2308324"/>
          </a:xfrm>
          <a:prstGeom prst="rect">
            <a:avLst/>
          </a:prstGeom>
          <a:noFill/>
        </p:spPr>
        <p:txBody>
          <a:bodyPr wrap="square" rtlCol="0">
            <a:spAutoFit/>
          </a:bodyPr>
          <a:lstStyle/>
          <a:p>
            <a:pPr marL="285750" indent="-285750">
              <a:buFont typeface="Arial" pitchFamily="34" charset="0"/>
              <a:buChar char="•"/>
            </a:pPr>
            <a:r>
              <a:rPr lang="en-US" dirty="0" smtClean="0">
                <a:latin typeface="Segoe UI Light" pitchFamily="34" charset="0"/>
              </a:rPr>
              <a:t>This page displays an image along with its information (title and description)</a:t>
            </a:r>
          </a:p>
          <a:p>
            <a:pPr marL="285750" indent="-285750">
              <a:buFont typeface="Arial" pitchFamily="34" charset="0"/>
              <a:buChar char="•"/>
            </a:pPr>
            <a:r>
              <a:rPr lang="en-US" dirty="0" smtClean="0">
                <a:latin typeface="Segoe UI Light" pitchFamily="34" charset="0"/>
              </a:rPr>
              <a:t>User who uploaded the picture has the options to update the information or delete the image. </a:t>
            </a:r>
          </a:p>
          <a:p>
            <a:pPr marL="285750" indent="-285750">
              <a:buFont typeface="Arial" pitchFamily="34" charset="0"/>
              <a:buChar char="•"/>
            </a:pPr>
            <a:r>
              <a:rPr lang="en-US" dirty="0" smtClean="0">
                <a:latin typeface="Segoe UI Light" pitchFamily="34" charset="0"/>
              </a:rPr>
              <a:t>Users can comment on the image and </a:t>
            </a:r>
            <a:r>
              <a:rPr lang="en-US" dirty="0" smtClean="0">
                <a:latin typeface="Segoe UI Light" pitchFamily="34" charset="0"/>
              </a:rPr>
              <a:t>have the </a:t>
            </a:r>
            <a:r>
              <a:rPr lang="en-US" dirty="0" smtClean="0">
                <a:latin typeface="Segoe UI Light" pitchFamily="34" charset="0"/>
              </a:rPr>
              <a:t>option to delete their comment.</a:t>
            </a:r>
          </a:p>
          <a:p>
            <a:pPr marL="285750" indent="-285750">
              <a:buFont typeface="Arial" pitchFamily="34" charset="0"/>
              <a:buChar char="•"/>
            </a:pPr>
            <a:r>
              <a:rPr lang="en-US" dirty="0" smtClean="0">
                <a:latin typeface="Segoe UI Light" pitchFamily="34" charset="0"/>
              </a:rPr>
              <a:t>Users can </a:t>
            </a:r>
            <a:r>
              <a:rPr lang="en-US" dirty="0" smtClean="0">
                <a:latin typeface="Segoe UI Light" pitchFamily="34" charset="0"/>
              </a:rPr>
              <a:t>vote once (up or down)</a:t>
            </a:r>
            <a:r>
              <a:rPr lang="en-US" dirty="0" smtClean="0">
                <a:latin typeface="Segoe UI Light" pitchFamily="34" charset="0"/>
              </a:rPr>
              <a:t> </a:t>
            </a:r>
            <a:r>
              <a:rPr lang="en-US" dirty="0" smtClean="0">
                <a:latin typeface="Segoe UI Light" pitchFamily="34" charset="0"/>
              </a:rPr>
              <a:t>and cuddle an image and take their votes back.</a:t>
            </a:r>
          </a:p>
          <a:p>
            <a:pPr marL="285750" indent="-285750">
              <a:buFont typeface="Arial" pitchFamily="34" charset="0"/>
              <a:buChar char="•"/>
            </a:pPr>
            <a:r>
              <a:rPr lang="en-US" dirty="0" smtClean="0">
                <a:latin typeface="Segoe UI Light" pitchFamily="34" charset="0"/>
              </a:rPr>
              <a:t>Sections in this page are part of different update panels, so when there is an update, only the appropriate section reloads. This increases the user experience.</a:t>
            </a:r>
          </a:p>
          <a:p>
            <a:endParaRPr lang="en-US" dirty="0">
              <a:latin typeface="Segoe UI Light" pitchFamily="34" charset="0"/>
            </a:endParaRPr>
          </a:p>
        </p:txBody>
      </p:sp>
    </p:spTree>
    <p:extLst>
      <p:ext uri="{BB962C8B-B14F-4D97-AF65-F5344CB8AC3E}">
        <p14:creationId xmlns:p14="http://schemas.microsoft.com/office/powerpoint/2010/main" val="3420951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1196752"/>
            <a:ext cx="8229600" cy="4889616"/>
          </a:xfrm>
        </p:spPr>
      </p:pic>
      <p:sp>
        <p:nvSpPr>
          <p:cNvPr id="2" name="Title 1"/>
          <p:cNvSpPr>
            <a:spLocks noGrp="1"/>
          </p:cNvSpPr>
          <p:nvPr>
            <p:ph type="title"/>
          </p:nvPr>
        </p:nvSpPr>
        <p:spPr>
          <a:xfrm>
            <a:off x="323528" y="274638"/>
            <a:ext cx="8229600" cy="562074"/>
          </a:xfrm>
          <a:prstGeom prst="rect">
            <a:avLst/>
          </a:prstGeom>
        </p:spPr>
        <p:txBody>
          <a:bodyPr/>
          <a:lstStyle/>
          <a:p>
            <a:r>
              <a:rPr lang="en-GB" dirty="0" err="1" smtClean="0">
                <a:solidFill>
                  <a:schemeClr val="tx1"/>
                </a:solidFill>
              </a:rPr>
              <a:t>Mockup</a:t>
            </a:r>
            <a:r>
              <a:rPr lang="en-GB" dirty="0" smtClean="0">
                <a:solidFill>
                  <a:schemeClr val="tx1"/>
                </a:solidFill>
              </a:rPr>
              <a:t> – Sign-up Page</a:t>
            </a:r>
            <a:endParaRPr lang="en-GB" dirty="0">
              <a:solidFill>
                <a:schemeClr val="tx1"/>
              </a:solidFill>
            </a:endParaRPr>
          </a:p>
        </p:txBody>
      </p:sp>
      <p:sp>
        <p:nvSpPr>
          <p:cNvPr id="4" name="Rectangle 3"/>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8421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736" y="980728"/>
            <a:ext cx="4789489" cy="4525963"/>
          </a:xfrm>
        </p:spPr>
      </p:pic>
      <p:sp>
        <p:nvSpPr>
          <p:cNvPr id="3" name="Title 2"/>
          <p:cNvSpPr>
            <a:spLocks noGrp="1"/>
          </p:cNvSpPr>
          <p:nvPr>
            <p:ph type="title"/>
          </p:nvPr>
        </p:nvSpPr>
        <p:spPr>
          <a:xfrm>
            <a:off x="323528" y="188640"/>
            <a:ext cx="6480720" cy="778098"/>
          </a:xfrm>
        </p:spPr>
        <p:txBody>
          <a:bodyPr/>
          <a:lstStyle/>
          <a:p>
            <a:r>
              <a:rPr lang="en-US" dirty="0" smtClean="0">
                <a:solidFill>
                  <a:schemeClr val="tx1"/>
                </a:solidFill>
              </a:rPr>
              <a:t>Final – Sign-up Page</a:t>
            </a:r>
            <a:endParaRPr lang="en-US" dirty="0">
              <a:solidFill>
                <a:schemeClr val="tx1"/>
              </a:solidFill>
            </a:endParaRPr>
          </a:p>
        </p:txBody>
      </p:sp>
      <p:sp>
        <p:nvSpPr>
          <p:cNvPr id="6" name="Rectangle 5"/>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71600" y="5589240"/>
            <a:ext cx="7500002" cy="1200329"/>
          </a:xfrm>
          <a:prstGeom prst="rect">
            <a:avLst/>
          </a:prstGeom>
          <a:noFill/>
        </p:spPr>
        <p:txBody>
          <a:bodyPr wrap="none" rtlCol="0">
            <a:spAutoFit/>
          </a:bodyPr>
          <a:lstStyle/>
          <a:p>
            <a:pPr marL="285750" indent="-285750">
              <a:buFont typeface="Arial" pitchFamily="34" charset="0"/>
              <a:buChar char="•"/>
            </a:pPr>
            <a:r>
              <a:rPr lang="en-US" dirty="0" err="1" smtClean="0">
                <a:latin typeface="Segoe UI Light" pitchFamily="34" charset="0"/>
              </a:rPr>
              <a:t>CreateUserWizard</a:t>
            </a:r>
            <a:r>
              <a:rPr lang="en-US" dirty="0" smtClean="0">
                <a:latin typeface="Segoe UI Light" pitchFamily="34" charset="0"/>
              </a:rPr>
              <a:t> provided by asp.net is used on this page.</a:t>
            </a:r>
          </a:p>
          <a:p>
            <a:pPr marL="285750" indent="-285750">
              <a:buFont typeface="Arial" pitchFamily="34" charset="0"/>
              <a:buChar char="•"/>
            </a:pPr>
            <a:r>
              <a:rPr lang="en-US" dirty="0" smtClean="0">
                <a:latin typeface="Segoe UI Light" pitchFamily="34" charset="0"/>
              </a:rPr>
              <a:t>When a user successfully registers, a verification link is sent to their email.</a:t>
            </a:r>
          </a:p>
          <a:p>
            <a:pPr marL="285750" indent="-285750">
              <a:buFont typeface="Arial" pitchFamily="34" charset="0"/>
              <a:buChar char="•"/>
            </a:pPr>
            <a:r>
              <a:rPr lang="en-US" dirty="0" smtClean="0">
                <a:latin typeface="Segoe UI Light" pitchFamily="34" charset="0"/>
              </a:rPr>
              <a:t>Users can’t login until they click the link that is sent to their email. </a:t>
            </a:r>
          </a:p>
          <a:p>
            <a:pPr marL="285750" indent="-285750">
              <a:buFont typeface="Arial" pitchFamily="34" charset="0"/>
              <a:buChar char="•"/>
            </a:pPr>
            <a:r>
              <a:rPr lang="en-US" dirty="0" smtClean="0">
                <a:latin typeface="Segoe UI Light" pitchFamily="34" charset="0"/>
              </a:rPr>
              <a:t>We have set up a </a:t>
            </a:r>
            <a:r>
              <a:rPr lang="en-US" dirty="0">
                <a:latin typeface="Segoe UI Light" pitchFamily="34" charset="0"/>
              </a:rPr>
              <a:t>G</a:t>
            </a:r>
            <a:r>
              <a:rPr lang="en-US" dirty="0" smtClean="0">
                <a:latin typeface="Segoe UI Light" pitchFamily="34" charset="0"/>
              </a:rPr>
              <a:t>mail account to accomplish this feature.</a:t>
            </a:r>
            <a:endParaRPr lang="en-US" dirty="0">
              <a:latin typeface="Segoe UI Light" pitchFamily="34" charset="0"/>
            </a:endParaRPr>
          </a:p>
        </p:txBody>
      </p:sp>
    </p:spTree>
    <p:extLst>
      <p:ext uri="{BB962C8B-B14F-4D97-AF65-F5344CB8AC3E}">
        <p14:creationId xmlns:p14="http://schemas.microsoft.com/office/powerpoint/2010/main" val="2837899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67544" y="1052736"/>
            <a:ext cx="8229600" cy="5102027"/>
          </a:xfrm>
        </p:spPr>
        <p:txBody>
          <a:bodyPr/>
          <a:lstStyle/>
          <a:p>
            <a:pPr lvl="1"/>
            <a:endParaRPr lang="en-GB" dirty="0" smtClean="0"/>
          </a:p>
          <a:p>
            <a:endParaRPr lang="en-GB" dirty="0" smtClean="0"/>
          </a:p>
        </p:txBody>
      </p:sp>
      <p:sp>
        <p:nvSpPr>
          <p:cNvPr id="2" name="Title 1"/>
          <p:cNvSpPr>
            <a:spLocks noGrp="1"/>
          </p:cNvSpPr>
          <p:nvPr>
            <p:ph type="title"/>
          </p:nvPr>
        </p:nvSpPr>
        <p:spPr>
          <a:xfrm>
            <a:off x="323528" y="274638"/>
            <a:ext cx="8229600" cy="418058"/>
          </a:xfrm>
          <a:prstGeom prst="rect">
            <a:avLst/>
          </a:prstGeom>
        </p:spPr>
        <p:txBody>
          <a:bodyPr/>
          <a:lstStyle/>
          <a:p>
            <a:r>
              <a:rPr lang="en-GB" dirty="0" err="1" smtClean="0">
                <a:solidFill>
                  <a:schemeClr val="tx1"/>
                </a:solidFill>
              </a:rPr>
              <a:t>Mockup</a:t>
            </a:r>
            <a:r>
              <a:rPr lang="en-GB" dirty="0" smtClean="0">
                <a:solidFill>
                  <a:schemeClr val="tx1"/>
                </a:solidFill>
              </a:rPr>
              <a:t> – Upload Page</a:t>
            </a:r>
            <a:endParaRPr lang="en-GB"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8720"/>
            <a:ext cx="9144000" cy="5680099"/>
          </a:xfrm>
          <a:prstGeom prst="rect">
            <a:avLst/>
          </a:prstGeom>
        </p:spPr>
      </p:pic>
      <p:sp>
        <p:nvSpPr>
          <p:cNvPr id="5" name="Rectangle 4"/>
          <p:cNvSpPr/>
          <p:nvPr/>
        </p:nvSpPr>
        <p:spPr>
          <a:xfrm>
            <a:off x="0" y="116632"/>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77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908720"/>
            <a:ext cx="7128850" cy="4525963"/>
          </a:xfrm>
        </p:spPr>
      </p:pic>
      <p:sp>
        <p:nvSpPr>
          <p:cNvPr id="3" name="Title 2"/>
          <p:cNvSpPr>
            <a:spLocks noGrp="1"/>
          </p:cNvSpPr>
          <p:nvPr>
            <p:ph type="title"/>
          </p:nvPr>
        </p:nvSpPr>
        <p:spPr>
          <a:xfrm>
            <a:off x="323528" y="196070"/>
            <a:ext cx="6480720" cy="778098"/>
          </a:xfrm>
        </p:spPr>
        <p:txBody>
          <a:bodyPr/>
          <a:lstStyle/>
          <a:p>
            <a:r>
              <a:rPr lang="en-US" dirty="0" smtClean="0">
                <a:solidFill>
                  <a:schemeClr val="tx1"/>
                </a:solidFill>
              </a:rPr>
              <a:t>Final – Upload Page</a:t>
            </a:r>
            <a:endParaRPr lang="en-US" dirty="0">
              <a:solidFill>
                <a:schemeClr val="tx1"/>
              </a:solidFill>
            </a:endParaRPr>
          </a:p>
        </p:txBody>
      </p:sp>
      <p:sp>
        <p:nvSpPr>
          <p:cNvPr id="6" name="Rectangle 5"/>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67545" y="5589239"/>
            <a:ext cx="8496944" cy="1200329"/>
          </a:xfrm>
          <a:prstGeom prst="rect">
            <a:avLst/>
          </a:prstGeom>
          <a:noFill/>
        </p:spPr>
        <p:txBody>
          <a:bodyPr wrap="square" rtlCol="0">
            <a:spAutoFit/>
          </a:bodyPr>
          <a:lstStyle/>
          <a:p>
            <a:pPr marL="285750" indent="-285750">
              <a:buFont typeface="Arial" pitchFamily="34" charset="0"/>
              <a:buChar char="•"/>
            </a:pPr>
            <a:r>
              <a:rPr lang="en-US" dirty="0" smtClean="0">
                <a:latin typeface="Segoe UI Light" pitchFamily="34" charset="0"/>
              </a:rPr>
              <a:t>Uploading images is one of the main features of the website.</a:t>
            </a:r>
            <a:r>
              <a:rPr lang="en-US" dirty="0">
                <a:latin typeface="Segoe UI Light" pitchFamily="34" charset="0"/>
              </a:rPr>
              <a:t> </a:t>
            </a:r>
            <a:r>
              <a:rPr lang="en-US" dirty="0" smtClean="0">
                <a:latin typeface="Segoe UI Light" pitchFamily="34" charset="0"/>
              </a:rPr>
              <a:t>Only registered </a:t>
            </a:r>
            <a:r>
              <a:rPr lang="en-US" dirty="0">
                <a:latin typeface="Segoe UI Light" pitchFamily="34" charset="0"/>
              </a:rPr>
              <a:t>users can upload </a:t>
            </a:r>
            <a:r>
              <a:rPr lang="en-US" dirty="0" smtClean="0">
                <a:latin typeface="Segoe UI Light" pitchFamily="34" charset="0"/>
              </a:rPr>
              <a:t>pictures. </a:t>
            </a:r>
          </a:p>
          <a:p>
            <a:pPr marL="285750" indent="-285750">
              <a:buFont typeface="Arial" pitchFamily="34" charset="0"/>
              <a:buChar char="•"/>
            </a:pPr>
            <a:r>
              <a:rPr lang="en-US" dirty="0" smtClean="0">
                <a:latin typeface="Segoe UI Light" pitchFamily="34" charset="0"/>
              </a:rPr>
              <a:t>A preview of the image is shown </a:t>
            </a:r>
            <a:r>
              <a:rPr lang="en-US" dirty="0" smtClean="0">
                <a:latin typeface="Segoe UI Light" pitchFamily="34" charset="0"/>
              </a:rPr>
              <a:t>on web browsers that su</a:t>
            </a:r>
            <a:r>
              <a:rPr lang="en-US" dirty="0" smtClean="0">
                <a:latin typeface="Segoe UI Light" pitchFamily="34" charset="0"/>
              </a:rPr>
              <a:t>pport the </a:t>
            </a:r>
            <a:r>
              <a:rPr lang="en-US" dirty="0" err="1" smtClean="0">
                <a:latin typeface="Segoe UI Light" pitchFamily="34" charset="0"/>
              </a:rPr>
              <a:t>FileAPI</a:t>
            </a:r>
            <a:r>
              <a:rPr lang="en-US" dirty="0" smtClean="0">
                <a:latin typeface="Segoe UI Light" pitchFamily="34" charset="0"/>
              </a:rPr>
              <a:t>.</a:t>
            </a:r>
            <a:endParaRPr lang="en-US" dirty="0" smtClean="0">
              <a:latin typeface="Segoe UI Light" pitchFamily="34" charset="0"/>
            </a:endParaRPr>
          </a:p>
          <a:p>
            <a:pPr marL="285750" indent="-285750">
              <a:buFont typeface="Arial" pitchFamily="34" charset="0"/>
              <a:buChar char="•"/>
            </a:pPr>
            <a:r>
              <a:rPr lang="en-US" dirty="0" smtClean="0">
                <a:latin typeface="Segoe UI Light" pitchFamily="34" charset="0"/>
              </a:rPr>
              <a:t>Users also have the option to pick an album to upload the picture to. </a:t>
            </a:r>
            <a:endParaRPr lang="en-US" dirty="0">
              <a:latin typeface="Segoe UI Light" pitchFamily="34" charset="0"/>
            </a:endParaRPr>
          </a:p>
        </p:txBody>
      </p:sp>
    </p:spTree>
    <p:extLst>
      <p:ext uri="{BB962C8B-B14F-4D97-AF65-F5344CB8AC3E}">
        <p14:creationId xmlns:p14="http://schemas.microsoft.com/office/powerpoint/2010/main" val="2524492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1052736"/>
            <a:ext cx="8086545" cy="5102225"/>
          </a:xfrm>
        </p:spPr>
      </p:pic>
      <p:sp>
        <p:nvSpPr>
          <p:cNvPr id="2" name="Title 1"/>
          <p:cNvSpPr>
            <a:spLocks noGrp="1"/>
          </p:cNvSpPr>
          <p:nvPr>
            <p:ph type="title"/>
          </p:nvPr>
        </p:nvSpPr>
        <p:spPr>
          <a:xfrm>
            <a:off x="323528" y="274638"/>
            <a:ext cx="8229600" cy="562074"/>
          </a:xfrm>
          <a:prstGeom prst="rect">
            <a:avLst/>
          </a:prstGeom>
        </p:spPr>
        <p:txBody>
          <a:bodyPr/>
          <a:lstStyle/>
          <a:p>
            <a:r>
              <a:rPr lang="en-GB" dirty="0" err="1" smtClean="0">
                <a:solidFill>
                  <a:schemeClr val="tx1"/>
                </a:solidFill>
              </a:rPr>
              <a:t>Mockup</a:t>
            </a:r>
            <a:r>
              <a:rPr lang="en-GB" dirty="0" smtClean="0">
                <a:solidFill>
                  <a:schemeClr val="tx1"/>
                </a:solidFill>
              </a:rPr>
              <a:t> – Error Page (404)</a:t>
            </a:r>
            <a:endParaRPr lang="en-GB" dirty="0">
              <a:solidFill>
                <a:schemeClr val="tx1"/>
              </a:solidFill>
            </a:endParaRPr>
          </a:p>
        </p:txBody>
      </p:sp>
      <p:sp>
        <p:nvSpPr>
          <p:cNvPr id="4" name="Rectangle 3"/>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519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971600" y="1124744"/>
            <a:ext cx="7272808" cy="5030019"/>
          </a:xfrm>
        </p:spPr>
        <p:txBody>
          <a:bodyPr/>
          <a:lstStyle/>
          <a:p>
            <a:pPr lvl="1"/>
            <a:endParaRPr lang="en-GB" dirty="0" smtClean="0">
              <a:solidFill>
                <a:schemeClr val="tx1"/>
              </a:solidFill>
            </a:endParaRPr>
          </a:p>
          <a:p>
            <a:pPr lvl="1"/>
            <a:endParaRPr lang="en-GB" dirty="0" smtClean="0">
              <a:solidFill>
                <a:schemeClr val="tx1"/>
              </a:solidFill>
            </a:endParaRPr>
          </a:p>
          <a:p>
            <a:pPr lvl="1" algn="ctr"/>
            <a:r>
              <a:rPr lang="en-GB" sz="2600" dirty="0" smtClean="0">
                <a:solidFill>
                  <a:schemeClr val="tx1"/>
                </a:solidFill>
              </a:rPr>
              <a:t>Our goal at Fuddle is to create one website where visitors are greeted with an abundance of popular images from across the globe submitted by fellow users who share their interests. </a:t>
            </a:r>
          </a:p>
          <a:p>
            <a:pPr marL="711450" lvl="1" indent="-457200">
              <a:buFont typeface="Arial" pitchFamily="34" charset="0"/>
              <a:buChar char="•"/>
            </a:pPr>
            <a:endParaRPr lang="en-GB" dirty="0" smtClean="0">
              <a:solidFill>
                <a:schemeClr val="tx1"/>
              </a:solidFill>
            </a:endParaRPr>
          </a:p>
          <a:p>
            <a:pPr marL="711450" lvl="1" indent="-457200">
              <a:buFont typeface="Arial" pitchFamily="34" charset="0"/>
              <a:buChar char="•"/>
            </a:pPr>
            <a:endParaRPr lang="en-GB" dirty="0" smtClean="0">
              <a:solidFill>
                <a:schemeClr val="tx1"/>
              </a:solidFill>
            </a:endParaRPr>
          </a:p>
          <a:p>
            <a:pPr marL="711450" lvl="1" indent="-457200">
              <a:buFont typeface="Arial" pitchFamily="34" charset="0"/>
              <a:buChar char="•"/>
            </a:pPr>
            <a:endParaRPr lang="en-GB" dirty="0" smtClean="0">
              <a:solidFill>
                <a:schemeClr val="tx1"/>
              </a:solidFill>
            </a:endParaRPr>
          </a:p>
        </p:txBody>
      </p:sp>
      <p:sp>
        <p:nvSpPr>
          <p:cNvPr id="2" name="Title 1"/>
          <p:cNvSpPr>
            <a:spLocks noGrp="1"/>
          </p:cNvSpPr>
          <p:nvPr>
            <p:ph type="title"/>
          </p:nvPr>
        </p:nvSpPr>
        <p:spPr>
          <a:xfrm>
            <a:off x="323528" y="274638"/>
            <a:ext cx="8229600" cy="778098"/>
          </a:xfrm>
          <a:prstGeom prst="rect">
            <a:avLst/>
          </a:prstGeom>
        </p:spPr>
        <p:txBody>
          <a:bodyPr/>
          <a:lstStyle/>
          <a:p>
            <a:r>
              <a:rPr lang="en-GB" dirty="0" smtClean="0">
                <a:solidFill>
                  <a:schemeClr val="tx1"/>
                </a:solidFill>
              </a:rPr>
              <a:t>Introduction</a:t>
            </a:r>
            <a:endParaRPr lang="en-GB" dirty="0">
              <a:solidFill>
                <a:schemeClr val="tx1"/>
              </a:solidFill>
            </a:endParaRPr>
          </a:p>
        </p:txBody>
      </p:sp>
      <p:sp>
        <p:nvSpPr>
          <p:cNvPr id="3" name="Rectangle 2"/>
          <p:cNvSpPr/>
          <p:nvPr/>
        </p:nvSpPr>
        <p:spPr>
          <a:xfrm>
            <a:off x="0" y="260648"/>
            <a:ext cx="179512" cy="720080"/>
          </a:xfrm>
          <a:prstGeom prst="rect">
            <a:avLst/>
          </a:prstGeom>
          <a:solidFill>
            <a:schemeClr val="accent1">
              <a:shade val="30000"/>
              <a:satMod val="1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809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052736"/>
            <a:ext cx="6416834" cy="4525963"/>
          </a:xfrm>
        </p:spPr>
      </p:pic>
      <p:sp>
        <p:nvSpPr>
          <p:cNvPr id="3" name="Title 2"/>
          <p:cNvSpPr>
            <a:spLocks noGrp="1"/>
          </p:cNvSpPr>
          <p:nvPr>
            <p:ph type="title"/>
          </p:nvPr>
        </p:nvSpPr>
        <p:spPr/>
        <p:txBody>
          <a:bodyPr/>
          <a:lstStyle/>
          <a:p>
            <a:r>
              <a:rPr lang="en-US" dirty="0" smtClean="0">
                <a:solidFill>
                  <a:schemeClr val="tx1"/>
                </a:solidFill>
              </a:rPr>
              <a:t>Final – Error Page (404)</a:t>
            </a:r>
            <a:endParaRPr lang="en-US" dirty="0">
              <a:solidFill>
                <a:schemeClr val="tx1"/>
              </a:solidFill>
            </a:endParaRPr>
          </a:p>
        </p:txBody>
      </p:sp>
      <p:sp>
        <p:nvSpPr>
          <p:cNvPr id="6" name="Rectangle 5"/>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83568" y="5693734"/>
            <a:ext cx="8213915" cy="646331"/>
          </a:xfrm>
          <a:prstGeom prst="rect">
            <a:avLst/>
          </a:prstGeom>
          <a:noFill/>
        </p:spPr>
        <p:txBody>
          <a:bodyPr wrap="none" rtlCol="0">
            <a:spAutoFit/>
          </a:bodyPr>
          <a:lstStyle/>
          <a:p>
            <a:pPr marL="285750" indent="-285750">
              <a:buFont typeface="Arial" pitchFamily="34" charset="0"/>
              <a:buChar char="•"/>
            </a:pPr>
            <a:r>
              <a:rPr lang="en-US" dirty="0" smtClean="0">
                <a:latin typeface="Segoe UI Light" pitchFamily="34" charset="0"/>
              </a:rPr>
              <a:t>Custom error pages are shown on appropriate errors. Such as 404, 403 and 500.</a:t>
            </a:r>
          </a:p>
          <a:p>
            <a:pPr marL="285750" indent="-285750">
              <a:buFont typeface="Arial" pitchFamily="34" charset="0"/>
              <a:buChar char="•"/>
            </a:pPr>
            <a:r>
              <a:rPr lang="en-US" dirty="0" smtClean="0">
                <a:latin typeface="Segoe UI Light" pitchFamily="34" charset="0"/>
              </a:rPr>
              <a:t>Error pages are configured in </a:t>
            </a:r>
            <a:r>
              <a:rPr lang="en-US" dirty="0" err="1">
                <a:latin typeface="Segoe UI Light" pitchFamily="34" charset="0"/>
              </a:rPr>
              <a:t>W</a:t>
            </a:r>
            <a:r>
              <a:rPr lang="en-US" dirty="0" err="1" smtClean="0">
                <a:latin typeface="Segoe UI Light" pitchFamily="34" charset="0"/>
              </a:rPr>
              <a:t>eb.config</a:t>
            </a:r>
            <a:r>
              <a:rPr lang="en-US" dirty="0" smtClean="0">
                <a:latin typeface="Segoe UI Light" pitchFamily="34" charset="0"/>
              </a:rPr>
              <a:t> file in the root folder.</a:t>
            </a:r>
          </a:p>
        </p:txBody>
      </p:sp>
    </p:spTree>
    <p:extLst>
      <p:ext uri="{BB962C8B-B14F-4D97-AF65-F5344CB8AC3E}">
        <p14:creationId xmlns:p14="http://schemas.microsoft.com/office/powerpoint/2010/main" val="356850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3568" y="1052736"/>
            <a:ext cx="7753527" cy="4525963"/>
          </a:xfrm>
        </p:spPr>
      </p:pic>
      <p:sp>
        <p:nvSpPr>
          <p:cNvPr id="3" name="Title 2"/>
          <p:cNvSpPr>
            <a:spLocks noGrp="1"/>
          </p:cNvSpPr>
          <p:nvPr>
            <p:ph type="title"/>
          </p:nvPr>
        </p:nvSpPr>
        <p:spPr/>
        <p:txBody>
          <a:bodyPr/>
          <a:lstStyle/>
          <a:p>
            <a:r>
              <a:rPr lang="en-US" dirty="0" smtClean="0">
                <a:solidFill>
                  <a:schemeClr val="tx1"/>
                </a:solidFill>
              </a:rPr>
              <a:t>Change Avatar </a:t>
            </a:r>
            <a:r>
              <a:rPr lang="en-US" dirty="0">
                <a:solidFill>
                  <a:schemeClr val="tx1"/>
                </a:solidFill>
              </a:rPr>
              <a:t>P</a:t>
            </a:r>
            <a:r>
              <a:rPr lang="en-US" dirty="0" smtClean="0">
                <a:solidFill>
                  <a:schemeClr val="tx1"/>
                </a:solidFill>
              </a:rPr>
              <a:t>age</a:t>
            </a:r>
            <a:endParaRPr lang="en-US" dirty="0">
              <a:solidFill>
                <a:schemeClr val="tx1"/>
              </a:solidFill>
            </a:endParaRPr>
          </a:p>
        </p:txBody>
      </p:sp>
      <p:sp>
        <p:nvSpPr>
          <p:cNvPr id="6" name="Rectangle 5"/>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83568" y="5654649"/>
            <a:ext cx="8360302" cy="923330"/>
          </a:xfrm>
          <a:prstGeom prst="rect">
            <a:avLst/>
          </a:prstGeom>
          <a:noFill/>
        </p:spPr>
        <p:txBody>
          <a:bodyPr wrap="none" rtlCol="0">
            <a:spAutoFit/>
          </a:bodyPr>
          <a:lstStyle/>
          <a:p>
            <a:pPr marL="285750" indent="-285750">
              <a:buFont typeface="Arial" pitchFamily="34" charset="0"/>
              <a:buChar char="•"/>
            </a:pPr>
            <a:r>
              <a:rPr lang="en-US" dirty="0" smtClean="0">
                <a:latin typeface="Segoe UI Light" pitchFamily="34" charset="0"/>
              </a:rPr>
              <a:t>Users have option to upload an image for their profile avatar, or use </a:t>
            </a:r>
            <a:r>
              <a:rPr lang="en-US" dirty="0" err="1" smtClean="0">
                <a:latin typeface="Segoe UI Light" pitchFamily="34" charset="0"/>
              </a:rPr>
              <a:t>Gravatar</a:t>
            </a:r>
            <a:r>
              <a:rPr lang="en-US" dirty="0" smtClean="0">
                <a:latin typeface="Segoe UI Light" pitchFamily="34" charset="0"/>
              </a:rPr>
              <a:t>.</a:t>
            </a:r>
          </a:p>
          <a:p>
            <a:pPr marL="285750" indent="-285750">
              <a:buFont typeface="Arial" pitchFamily="34" charset="0"/>
              <a:buChar char="•"/>
            </a:pPr>
            <a:r>
              <a:rPr lang="en-US" dirty="0" err="1" smtClean="0">
                <a:latin typeface="Segoe UI Light" pitchFamily="34" charset="0"/>
              </a:rPr>
              <a:t>Gravatar</a:t>
            </a:r>
            <a:r>
              <a:rPr lang="en-US" dirty="0" smtClean="0">
                <a:latin typeface="Segoe UI Light" pitchFamily="34" charset="0"/>
              </a:rPr>
              <a:t> can be set up at </a:t>
            </a:r>
            <a:r>
              <a:rPr lang="en-US" b="1" dirty="0" smtClean="0">
                <a:solidFill>
                  <a:schemeClr val="accent6">
                    <a:lumMod val="75000"/>
                  </a:schemeClr>
                </a:solidFill>
                <a:latin typeface="Segoe UI Light" pitchFamily="34" charset="0"/>
              </a:rPr>
              <a:t>gravatar.com</a:t>
            </a:r>
          </a:p>
          <a:p>
            <a:pPr marL="285750" indent="-285750">
              <a:buFont typeface="Arial" pitchFamily="34" charset="0"/>
              <a:buChar char="•"/>
            </a:pPr>
            <a:r>
              <a:rPr lang="en-US" dirty="0" err="1" smtClean="0">
                <a:latin typeface="Segoe UI Light" pitchFamily="34" charset="0"/>
              </a:rPr>
              <a:t>Jquery</a:t>
            </a:r>
            <a:r>
              <a:rPr lang="en-US" dirty="0" smtClean="0">
                <a:latin typeface="Segoe UI Light" pitchFamily="34" charset="0"/>
              </a:rPr>
              <a:t> is used to crop the image to a square ratio. </a:t>
            </a:r>
            <a:r>
              <a:rPr lang="en-US" sz="1200" dirty="0" smtClean="0">
                <a:latin typeface="Segoe UI Light" pitchFamily="34" charset="0"/>
              </a:rPr>
              <a:t>(source: deepliquid.com/content/jCrop.html)</a:t>
            </a:r>
            <a:endParaRPr lang="en-US" sz="1200" dirty="0">
              <a:latin typeface="Segoe UI Light" pitchFamily="34" charset="0"/>
            </a:endParaRPr>
          </a:p>
        </p:txBody>
      </p:sp>
    </p:spTree>
    <p:extLst>
      <p:ext uri="{BB962C8B-B14F-4D97-AF65-F5344CB8AC3E}">
        <p14:creationId xmlns:p14="http://schemas.microsoft.com/office/powerpoint/2010/main" val="4198811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5616" y="847551"/>
            <a:ext cx="6984776" cy="3701412"/>
          </a:xfrm>
        </p:spPr>
      </p:pic>
      <p:sp>
        <p:nvSpPr>
          <p:cNvPr id="3" name="Title 2"/>
          <p:cNvSpPr>
            <a:spLocks noGrp="1"/>
          </p:cNvSpPr>
          <p:nvPr>
            <p:ph type="title"/>
          </p:nvPr>
        </p:nvSpPr>
        <p:spPr>
          <a:xfrm>
            <a:off x="323528" y="128942"/>
            <a:ext cx="6480720" cy="778098"/>
          </a:xfrm>
        </p:spPr>
        <p:txBody>
          <a:bodyPr/>
          <a:lstStyle/>
          <a:p>
            <a:r>
              <a:rPr lang="en-US" dirty="0" smtClean="0">
                <a:solidFill>
                  <a:schemeClr val="tx1"/>
                </a:solidFill>
              </a:rPr>
              <a:t>Album Page </a:t>
            </a:r>
            <a:endParaRPr lang="en-US" dirty="0">
              <a:solidFill>
                <a:schemeClr val="tx1"/>
              </a:solidFill>
            </a:endParaRPr>
          </a:p>
        </p:txBody>
      </p:sp>
      <p:sp>
        <p:nvSpPr>
          <p:cNvPr id="8" name="Rectangle 7"/>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08168" y="4581128"/>
            <a:ext cx="8208911" cy="2308324"/>
          </a:xfrm>
          <a:prstGeom prst="rect">
            <a:avLst/>
          </a:prstGeom>
          <a:noFill/>
        </p:spPr>
        <p:txBody>
          <a:bodyPr wrap="square" rtlCol="0">
            <a:spAutoFit/>
          </a:bodyPr>
          <a:lstStyle/>
          <a:p>
            <a:pPr marL="285750" indent="-285750">
              <a:buFont typeface="Arial" pitchFamily="34" charset="0"/>
              <a:buChar char="•"/>
            </a:pPr>
            <a:r>
              <a:rPr lang="en-US" dirty="0" smtClean="0">
                <a:latin typeface="Segoe UI Light" pitchFamily="34" charset="0"/>
              </a:rPr>
              <a:t>Users can create albums through their profile page, and they can upload images to a particular album.</a:t>
            </a:r>
          </a:p>
          <a:p>
            <a:pPr marL="285750" indent="-285750">
              <a:buFont typeface="Arial" pitchFamily="34" charset="0"/>
              <a:buChar char="•"/>
            </a:pPr>
            <a:r>
              <a:rPr lang="en-US" dirty="0" smtClean="0">
                <a:latin typeface="Segoe UI Light" pitchFamily="34" charset="0"/>
              </a:rPr>
              <a:t>Users </a:t>
            </a:r>
            <a:r>
              <a:rPr lang="en-US" dirty="0" smtClean="0">
                <a:latin typeface="Segoe UI Light" pitchFamily="34" charset="0"/>
              </a:rPr>
              <a:t>have the </a:t>
            </a:r>
            <a:r>
              <a:rPr lang="en-US" dirty="0" smtClean="0">
                <a:latin typeface="Segoe UI Light" pitchFamily="34" charset="0"/>
              </a:rPr>
              <a:t>option to </a:t>
            </a:r>
            <a:r>
              <a:rPr lang="en-US" dirty="0" smtClean="0">
                <a:latin typeface="Segoe UI Light" pitchFamily="34" charset="0"/>
              </a:rPr>
              <a:t>update the </a:t>
            </a:r>
            <a:r>
              <a:rPr lang="en-US" dirty="0" smtClean="0">
                <a:latin typeface="Segoe UI Light" pitchFamily="34" charset="0"/>
              </a:rPr>
              <a:t>title of an album or delete an album.</a:t>
            </a:r>
          </a:p>
          <a:p>
            <a:pPr marL="285750" indent="-285750">
              <a:buFont typeface="Arial" pitchFamily="34" charset="0"/>
              <a:buChar char="•"/>
            </a:pPr>
            <a:r>
              <a:rPr lang="en-US" dirty="0" smtClean="0">
                <a:latin typeface="Segoe UI Light" pitchFamily="34" charset="0"/>
              </a:rPr>
              <a:t>Deleting an album deletes </a:t>
            </a:r>
            <a:r>
              <a:rPr lang="en-US" dirty="0" smtClean="0">
                <a:latin typeface="Segoe UI Light" pitchFamily="34" charset="0"/>
              </a:rPr>
              <a:t>all of </a:t>
            </a:r>
            <a:r>
              <a:rPr lang="en-US" dirty="0" smtClean="0">
                <a:latin typeface="Segoe UI Light" pitchFamily="34" charset="0"/>
              </a:rPr>
              <a:t>the pictures in that album.</a:t>
            </a:r>
          </a:p>
          <a:p>
            <a:pPr marL="285750" indent="-285750">
              <a:buFont typeface="Arial" pitchFamily="34" charset="0"/>
              <a:buChar char="•"/>
            </a:pPr>
            <a:r>
              <a:rPr lang="en-US" dirty="0" smtClean="0">
                <a:latin typeface="Segoe UI Light" pitchFamily="34" charset="0"/>
              </a:rPr>
              <a:t>Users can also choose to delete some of the pictures from the album by using checkboxes.</a:t>
            </a:r>
          </a:p>
          <a:p>
            <a:pPr marL="285750" indent="-285750">
              <a:buFont typeface="Arial" pitchFamily="34" charset="0"/>
              <a:buChar char="•"/>
            </a:pPr>
            <a:r>
              <a:rPr lang="en-US" dirty="0" smtClean="0">
                <a:latin typeface="Segoe UI Light" pitchFamily="34" charset="0"/>
              </a:rPr>
              <a:t>One of the images from the album can be </a:t>
            </a:r>
            <a:r>
              <a:rPr lang="en-US" dirty="0" smtClean="0">
                <a:latin typeface="Segoe UI Light" pitchFamily="34" charset="0"/>
              </a:rPr>
              <a:t>chosen as the album </a:t>
            </a:r>
            <a:r>
              <a:rPr lang="en-US" dirty="0" smtClean="0">
                <a:latin typeface="Segoe UI Light" pitchFamily="34" charset="0"/>
              </a:rPr>
              <a:t>cover which will show in the user profile page. </a:t>
            </a:r>
            <a:endParaRPr lang="en-US" dirty="0">
              <a:latin typeface="Segoe UI Light" pitchFamily="34" charset="0"/>
            </a:endParaRPr>
          </a:p>
        </p:txBody>
      </p:sp>
    </p:spTree>
    <p:extLst>
      <p:ext uri="{BB962C8B-B14F-4D97-AF65-F5344CB8AC3E}">
        <p14:creationId xmlns:p14="http://schemas.microsoft.com/office/powerpoint/2010/main" val="906891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083656"/>
            <a:ext cx="4320479" cy="4127220"/>
          </a:xfrm>
        </p:spPr>
      </p:pic>
      <p:sp>
        <p:nvSpPr>
          <p:cNvPr id="2" name="Title 1"/>
          <p:cNvSpPr>
            <a:spLocks noGrp="1"/>
          </p:cNvSpPr>
          <p:nvPr>
            <p:ph type="title"/>
          </p:nvPr>
        </p:nvSpPr>
        <p:spPr>
          <a:xfrm>
            <a:off x="341276" y="70377"/>
            <a:ext cx="6480720" cy="778098"/>
          </a:xfrm>
        </p:spPr>
        <p:txBody>
          <a:bodyPr/>
          <a:lstStyle/>
          <a:p>
            <a:r>
              <a:rPr lang="en-US" dirty="0" smtClean="0">
                <a:solidFill>
                  <a:schemeClr val="tx1"/>
                </a:solidFill>
              </a:rPr>
              <a:t>Search Page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03334"/>
            <a:ext cx="4499992" cy="4113305"/>
          </a:xfrm>
          <a:prstGeom prst="rect">
            <a:avLst/>
          </a:prstGeom>
        </p:spPr>
      </p:pic>
      <p:sp>
        <p:nvSpPr>
          <p:cNvPr id="9" name="TextBox 8"/>
          <p:cNvSpPr txBox="1"/>
          <p:nvPr/>
        </p:nvSpPr>
        <p:spPr>
          <a:xfrm>
            <a:off x="1331640" y="724054"/>
            <a:ext cx="1880836" cy="369332"/>
          </a:xfrm>
          <a:prstGeom prst="rect">
            <a:avLst/>
          </a:prstGeom>
          <a:noFill/>
        </p:spPr>
        <p:txBody>
          <a:bodyPr wrap="none" rtlCol="0">
            <a:spAutoFit/>
          </a:bodyPr>
          <a:lstStyle/>
          <a:p>
            <a:r>
              <a:rPr lang="en-US" dirty="0" smtClean="0">
                <a:latin typeface="Segoe UI Light" pitchFamily="34" charset="0"/>
              </a:rPr>
              <a:t>Searching images</a:t>
            </a:r>
            <a:endParaRPr lang="en-US" dirty="0">
              <a:latin typeface="Segoe UI Light" pitchFamily="34" charset="0"/>
            </a:endParaRPr>
          </a:p>
        </p:txBody>
      </p:sp>
      <p:sp>
        <p:nvSpPr>
          <p:cNvPr id="10" name="TextBox 9"/>
          <p:cNvSpPr txBox="1"/>
          <p:nvPr/>
        </p:nvSpPr>
        <p:spPr>
          <a:xfrm>
            <a:off x="6054558" y="724054"/>
            <a:ext cx="1692323" cy="369332"/>
          </a:xfrm>
          <a:prstGeom prst="rect">
            <a:avLst/>
          </a:prstGeom>
          <a:noFill/>
        </p:spPr>
        <p:txBody>
          <a:bodyPr wrap="none" rtlCol="0">
            <a:spAutoFit/>
          </a:bodyPr>
          <a:lstStyle/>
          <a:p>
            <a:r>
              <a:rPr lang="en-US" dirty="0" smtClean="0">
                <a:latin typeface="Segoe UI Light" pitchFamily="34" charset="0"/>
              </a:rPr>
              <a:t>Searching users</a:t>
            </a:r>
            <a:endParaRPr lang="en-US" dirty="0">
              <a:latin typeface="Segoe UI Light" pitchFamily="34" charset="0"/>
            </a:endParaRPr>
          </a:p>
        </p:txBody>
      </p:sp>
      <p:sp>
        <p:nvSpPr>
          <p:cNvPr id="11" name="Rectangle 10"/>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79513" y="5149307"/>
            <a:ext cx="8892480" cy="1754326"/>
          </a:xfrm>
          <a:prstGeom prst="rect">
            <a:avLst/>
          </a:prstGeom>
          <a:noFill/>
        </p:spPr>
        <p:txBody>
          <a:bodyPr wrap="square" rtlCol="0">
            <a:spAutoFit/>
          </a:bodyPr>
          <a:lstStyle/>
          <a:p>
            <a:pPr marL="285750" indent="-285750">
              <a:buFont typeface="Arial" pitchFamily="34" charset="0"/>
              <a:buChar char="•"/>
            </a:pPr>
            <a:r>
              <a:rPr lang="en-US" dirty="0" smtClean="0">
                <a:latin typeface="Segoe UI Light" pitchFamily="34" charset="0"/>
              </a:rPr>
              <a:t>On search page users can refine their search by ‘images’ or ‘users’.</a:t>
            </a:r>
          </a:p>
          <a:p>
            <a:pPr marL="285750" indent="-285750">
              <a:buFont typeface="Arial" pitchFamily="34" charset="0"/>
              <a:buChar char="•"/>
            </a:pPr>
            <a:r>
              <a:rPr lang="en-US" dirty="0" smtClean="0">
                <a:latin typeface="Segoe UI Light" pitchFamily="34" charset="0"/>
              </a:rPr>
              <a:t>A </a:t>
            </a:r>
            <a:r>
              <a:rPr lang="en-US" dirty="0" err="1" smtClean="0">
                <a:latin typeface="Segoe UI Light" pitchFamily="34" charset="0"/>
              </a:rPr>
              <a:t>webservice</a:t>
            </a:r>
            <a:r>
              <a:rPr lang="en-US" dirty="0" smtClean="0">
                <a:latin typeface="Segoe UI Light" pitchFamily="34" charset="0"/>
              </a:rPr>
              <a:t> is used to search the database, the returned format of the service is JSON.</a:t>
            </a:r>
          </a:p>
          <a:p>
            <a:pPr marL="285750" indent="-285750">
              <a:buFont typeface="Arial" pitchFamily="34" charset="0"/>
              <a:buChar char="•"/>
            </a:pPr>
            <a:r>
              <a:rPr lang="en-US" dirty="0" smtClean="0">
                <a:latin typeface="Segoe UI Light" pitchFamily="34" charset="0"/>
              </a:rPr>
              <a:t>From the client side, </a:t>
            </a:r>
            <a:r>
              <a:rPr lang="en-US" dirty="0" err="1" smtClean="0">
                <a:latin typeface="Segoe UI Light" pitchFamily="34" charset="0"/>
              </a:rPr>
              <a:t>webservice</a:t>
            </a:r>
            <a:r>
              <a:rPr lang="en-US" dirty="0" smtClean="0">
                <a:latin typeface="Segoe UI Light" pitchFamily="34" charset="0"/>
              </a:rPr>
              <a:t> is called with AJAX and returned JSON information is parsed, then images are preloaded on to page.</a:t>
            </a:r>
          </a:p>
          <a:p>
            <a:pPr marL="285750" indent="-285750">
              <a:buFont typeface="Arial" pitchFamily="34" charset="0"/>
              <a:buChar char="•"/>
            </a:pPr>
            <a:r>
              <a:rPr lang="en-US" dirty="0" smtClean="0">
                <a:latin typeface="Segoe UI Light" pitchFamily="34" charset="0"/>
              </a:rPr>
              <a:t>Only 20 images are loaded at a time to increase the performance. Users can load more images by clicking on ‘load more’ button.</a:t>
            </a:r>
            <a:endParaRPr lang="en-US" dirty="0">
              <a:latin typeface="Segoe UI Light" pitchFamily="34" charset="0"/>
            </a:endParaRPr>
          </a:p>
        </p:txBody>
      </p:sp>
    </p:spTree>
    <p:extLst>
      <p:ext uri="{BB962C8B-B14F-4D97-AF65-F5344CB8AC3E}">
        <p14:creationId xmlns:p14="http://schemas.microsoft.com/office/powerpoint/2010/main" val="563923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3745757"/>
            <a:ext cx="4176464" cy="2772089"/>
          </a:xfrm>
        </p:spPr>
      </p:pic>
      <p:sp>
        <p:nvSpPr>
          <p:cNvPr id="3" name="Title 2"/>
          <p:cNvSpPr>
            <a:spLocks noGrp="1"/>
          </p:cNvSpPr>
          <p:nvPr>
            <p:ph type="title"/>
          </p:nvPr>
        </p:nvSpPr>
        <p:spPr/>
        <p:txBody>
          <a:bodyPr/>
          <a:lstStyle/>
          <a:p>
            <a:r>
              <a:rPr lang="en-US" dirty="0" smtClean="0">
                <a:solidFill>
                  <a:schemeClr val="tx1"/>
                </a:solidFill>
              </a:rPr>
              <a:t>Admin Pages</a:t>
            </a:r>
            <a:endParaRPr lang="en-US" dirty="0">
              <a:solidFill>
                <a:schemeClr val="tx1"/>
              </a:solidFill>
            </a:endParaRPr>
          </a:p>
        </p:txBody>
      </p:sp>
      <p:sp>
        <p:nvSpPr>
          <p:cNvPr id="4" name="Rectangle 3"/>
          <p:cNvSpPr/>
          <p:nvPr/>
        </p:nvSpPr>
        <p:spPr>
          <a:xfrm>
            <a:off x="-1684" y="332656"/>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980728"/>
            <a:ext cx="4608512" cy="283632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980728"/>
            <a:ext cx="4104456" cy="2765029"/>
          </a:xfrm>
          <a:prstGeom prst="rect">
            <a:avLst/>
          </a:prstGeom>
        </p:spPr>
      </p:pic>
      <p:sp>
        <p:nvSpPr>
          <p:cNvPr id="8" name="TextBox 7"/>
          <p:cNvSpPr txBox="1"/>
          <p:nvPr/>
        </p:nvSpPr>
        <p:spPr>
          <a:xfrm>
            <a:off x="4644008" y="3933056"/>
            <a:ext cx="4392488" cy="2308324"/>
          </a:xfrm>
          <a:prstGeom prst="rect">
            <a:avLst/>
          </a:prstGeom>
          <a:noFill/>
        </p:spPr>
        <p:txBody>
          <a:bodyPr wrap="square" rtlCol="0">
            <a:spAutoFit/>
          </a:bodyPr>
          <a:lstStyle/>
          <a:p>
            <a:pPr marL="285750" indent="-285750">
              <a:buFont typeface="Arial" pitchFamily="34" charset="0"/>
              <a:buChar char="•"/>
            </a:pPr>
            <a:r>
              <a:rPr lang="en-US" dirty="0" smtClean="0">
                <a:latin typeface="Segoe UI Light" pitchFamily="34" charset="0"/>
                <a:ea typeface="Segoe UI Symbol" pitchFamily="34" charset="0"/>
              </a:rPr>
              <a:t>Admin pages give the ability to manage users online, similar to the configuration tool provided by Visual Studio.</a:t>
            </a:r>
          </a:p>
          <a:p>
            <a:pPr marL="285750" indent="-285750">
              <a:buFont typeface="Arial" pitchFamily="34" charset="0"/>
              <a:buChar char="•"/>
            </a:pPr>
            <a:r>
              <a:rPr lang="en-US" dirty="0" smtClean="0">
                <a:latin typeface="Segoe UI Light" pitchFamily="34" charset="0"/>
                <a:ea typeface="Segoe UI Symbol" pitchFamily="34" charset="0"/>
              </a:rPr>
              <a:t>Admins can change roles of users, create new users and update user information.</a:t>
            </a:r>
          </a:p>
          <a:p>
            <a:pPr marL="285750" indent="-285750">
              <a:buFont typeface="Arial" pitchFamily="34" charset="0"/>
              <a:buChar char="•"/>
            </a:pPr>
            <a:r>
              <a:rPr lang="en-US" dirty="0" smtClean="0">
                <a:latin typeface="Segoe UI Light" pitchFamily="34" charset="0"/>
                <a:ea typeface="Segoe UI Symbol" pitchFamily="34" charset="0"/>
              </a:rPr>
              <a:t>Admins have also the option to inactivate users, which will prevent them from logging into the website.</a:t>
            </a:r>
            <a:endParaRPr lang="en-US" dirty="0">
              <a:latin typeface="Segoe UI Light" pitchFamily="34" charset="0"/>
              <a:ea typeface="Segoe UI Symbol" pitchFamily="34" charset="0"/>
            </a:endParaRPr>
          </a:p>
        </p:txBody>
      </p:sp>
    </p:spTree>
    <p:extLst>
      <p:ext uri="{BB962C8B-B14F-4D97-AF65-F5344CB8AC3E}">
        <p14:creationId xmlns:p14="http://schemas.microsoft.com/office/powerpoint/2010/main" val="3768976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Website Organization</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942448"/>
            <a:ext cx="2088232" cy="5544616"/>
          </a:xfrm>
        </p:spPr>
      </p:pic>
      <p:sp>
        <p:nvSpPr>
          <p:cNvPr id="9" name="TextBox 8"/>
          <p:cNvSpPr txBox="1"/>
          <p:nvPr/>
        </p:nvSpPr>
        <p:spPr>
          <a:xfrm>
            <a:off x="2771800" y="980728"/>
            <a:ext cx="6192688" cy="5632311"/>
          </a:xfrm>
          <a:prstGeom prst="rect">
            <a:avLst/>
          </a:prstGeom>
          <a:noFill/>
        </p:spPr>
        <p:txBody>
          <a:bodyPr wrap="square" rtlCol="0">
            <a:spAutoFit/>
          </a:bodyPr>
          <a:lstStyle/>
          <a:p>
            <a:pPr marL="285750" indent="-285750">
              <a:buFont typeface="Arial" pitchFamily="34" charset="0"/>
              <a:buChar char="•"/>
            </a:pPr>
            <a:r>
              <a:rPr lang="en-US" dirty="0" smtClean="0">
                <a:latin typeface="Segoe UI Light" pitchFamily="34" charset="0"/>
              </a:rPr>
              <a:t>Public files are stored in root folder.</a:t>
            </a:r>
          </a:p>
          <a:p>
            <a:endParaRPr lang="en-US" dirty="0" smtClean="0">
              <a:latin typeface="Segoe UI Light" pitchFamily="34" charset="0"/>
            </a:endParaRPr>
          </a:p>
          <a:p>
            <a:pPr marL="285750" indent="-285750">
              <a:buFont typeface="Arial" pitchFamily="34" charset="0"/>
              <a:buChar char="•"/>
            </a:pPr>
            <a:r>
              <a:rPr lang="en-US" dirty="0" smtClean="0">
                <a:latin typeface="Segoe UI Light" pitchFamily="34" charset="0"/>
              </a:rPr>
              <a:t>There are two private folders: `member` and `admin`</a:t>
            </a:r>
          </a:p>
          <a:p>
            <a:endParaRPr lang="en-US" dirty="0" smtClean="0">
              <a:latin typeface="Segoe UI Light" pitchFamily="34" charset="0"/>
            </a:endParaRPr>
          </a:p>
          <a:p>
            <a:pPr marL="285750" indent="-285750">
              <a:buFont typeface="Arial" pitchFamily="34" charset="0"/>
              <a:buChar char="•"/>
            </a:pPr>
            <a:r>
              <a:rPr lang="en-US" dirty="0" smtClean="0">
                <a:latin typeface="Segoe UI Light" pitchFamily="34" charset="0"/>
              </a:rPr>
              <a:t>Every member can access to member folder which contains pages to update profile information and upload new pictures. (admins are also members)</a:t>
            </a:r>
          </a:p>
          <a:p>
            <a:pPr marL="285750" indent="-285750">
              <a:buFont typeface="Arial" pitchFamily="34" charset="0"/>
              <a:buChar char="•"/>
            </a:pPr>
            <a:endParaRPr lang="en-US" dirty="0">
              <a:latin typeface="Segoe UI Light" pitchFamily="34" charset="0"/>
            </a:endParaRPr>
          </a:p>
          <a:p>
            <a:pPr marL="285750" indent="-285750">
              <a:buFont typeface="Arial" pitchFamily="34" charset="0"/>
              <a:buChar char="•"/>
            </a:pPr>
            <a:r>
              <a:rPr lang="en-US" dirty="0" smtClean="0">
                <a:latin typeface="Segoe UI Light" pitchFamily="34" charset="0"/>
              </a:rPr>
              <a:t>Admins have privileges to delete/edit/update/ban users. </a:t>
            </a:r>
          </a:p>
          <a:p>
            <a:pPr marL="285750" indent="-285750">
              <a:buFont typeface="Arial" pitchFamily="34" charset="0"/>
              <a:buChar char="•"/>
            </a:pPr>
            <a:endParaRPr lang="en-US" dirty="0">
              <a:latin typeface="Segoe UI Light" pitchFamily="34" charset="0"/>
            </a:endParaRPr>
          </a:p>
          <a:p>
            <a:pPr marL="285750" indent="-285750">
              <a:buFont typeface="Arial" pitchFamily="34" charset="0"/>
              <a:buChar char="•"/>
            </a:pPr>
            <a:r>
              <a:rPr lang="en-US" dirty="0" err="1" smtClean="0">
                <a:latin typeface="Segoe UI Light" pitchFamily="34" charset="0"/>
              </a:rPr>
              <a:t>App_Code</a:t>
            </a:r>
            <a:r>
              <a:rPr lang="en-US" dirty="0" smtClean="0">
                <a:latin typeface="Segoe UI Light" pitchFamily="34" charset="0"/>
              </a:rPr>
              <a:t> folder contains classes to manipulate Album, Image, User, and Vote information. </a:t>
            </a:r>
          </a:p>
          <a:p>
            <a:pPr marL="285750" indent="-285750">
              <a:buFont typeface="Arial" pitchFamily="34" charset="0"/>
              <a:buChar char="•"/>
            </a:pPr>
            <a:endParaRPr lang="en-US" dirty="0">
              <a:latin typeface="Segoe UI Light" pitchFamily="34" charset="0"/>
            </a:endParaRPr>
          </a:p>
          <a:p>
            <a:pPr marL="285750" indent="-285750">
              <a:buFont typeface="Arial" pitchFamily="34" charset="0"/>
              <a:buChar char="•"/>
            </a:pPr>
            <a:r>
              <a:rPr lang="en-US" dirty="0" err="1" smtClean="0">
                <a:latin typeface="Segoe UI Light" pitchFamily="34" charset="0"/>
              </a:rPr>
              <a:t>App_Code</a:t>
            </a:r>
            <a:r>
              <a:rPr lang="en-US" dirty="0" smtClean="0">
                <a:latin typeface="Segoe UI Light" pitchFamily="34" charset="0"/>
              </a:rPr>
              <a:t> also has a class called </a:t>
            </a:r>
            <a:r>
              <a:rPr lang="en-US" dirty="0" err="1" smtClean="0">
                <a:latin typeface="Segoe UI Light" pitchFamily="34" charset="0"/>
              </a:rPr>
              <a:t>SearchService</a:t>
            </a:r>
            <a:r>
              <a:rPr lang="en-US" dirty="0" smtClean="0">
                <a:latin typeface="Segoe UI Light" pitchFamily="34" charset="0"/>
              </a:rPr>
              <a:t> which is used to perform search queries on the database. This service is used by Search.aspx in the root folder.</a:t>
            </a:r>
          </a:p>
          <a:p>
            <a:pPr marL="285750" indent="-285750">
              <a:buFont typeface="Arial" pitchFamily="34" charset="0"/>
              <a:buChar char="•"/>
            </a:pPr>
            <a:endParaRPr lang="en-US" dirty="0">
              <a:latin typeface="Segoe UI Light" pitchFamily="34" charset="0"/>
            </a:endParaRPr>
          </a:p>
          <a:p>
            <a:pPr marL="285750" indent="-285750">
              <a:buFont typeface="Arial" pitchFamily="34" charset="0"/>
              <a:buChar char="•"/>
            </a:pPr>
            <a:r>
              <a:rPr lang="en-US" dirty="0" err="1" smtClean="0">
                <a:latin typeface="Segoe UI Light" pitchFamily="34" charset="0"/>
              </a:rPr>
              <a:t>ShowImage</a:t>
            </a:r>
            <a:r>
              <a:rPr lang="en-US" dirty="0">
                <a:latin typeface="Segoe UI Light" pitchFamily="34" charset="0"/>
              </a:rPr>
              <a:t> </a:t>
            </a:r>
            <a:r>
              <a:rPr lang="en-US" dirty="0" smtClean="0">
                <a:latin typeface="Segoe UI Light" pitchFamily="34" charset="0"/>
              </a:rPr>
              <a:t>generic handler in root folder is used to retrieve the binary data for an image and write to the page.</a:t>
            </a:r>
          </a:p>
          <a:p>
            <a:endParaRPr lang="en-US" dirty="0" smtClean="0">
              <a:latin typeface="Segoe UI Light" pitchFamily="34" charset="0"/>
            </a:endParaRPr>
          </a:p>
        </p:txBody>
      </p:sp>
    </p:spTree>
    <p:extLst>
      <p:ext uri="{BB962C8B-B14F-4D97-AF65-F5344CB8AC3E}">
        <p14:creationId xmlns:p14="http://schemas.microsoft.com/office/powerpoint/2010/main" val="3528638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Database Design – All Tables</a:t>
            </a:r>
            <a:endParaRPr lang="en-US" dirty="0"/>
          </a:p>
        </p:txBody>
      </p:sp>
      <p:sp>
        <p:nvSpPr>
          <p:cNvPr id="11" name="Content Placeholder 10"/>
          <p:cNvSpPr>
            <a:spLocks noGrp="1"/>
          </p:cNvSpPr>
          <p:nvPr>
            <p:ph idx="1"/>
          </p:nvPr>
        </p:nvSpPr>
        <p:spPr>
          <a:xfrm>
            <a:off x="467544" y="5589240"/>
            <a:ext cx="8496944" cy="792088"/>
          </a:xfrm>
        </p:spPr>
        <p:txBody>
          <a:bodyPr/>
          <a:lstStyle/>
          <a:p>
            <a:pPr marL="285750" indent="-285750">
              <a:buFont typeface="Arial" pitchFamily="34" charset="0"/>
              <a:buChar char="•"/>
            </a:pPr>
            <a:r>
              <a:rPr lang="en-US" sz="1400" dirty="0" smtClean="0">
                <a:solidFill>
                  <a:schemeClr val="tx1"/>
                </a:solidFill>
              </a:rPr>
              <a:t>This is all the tables used in the database. </a:t>
            </a:r>
          </a:p>
          <a:p>
            <a:pPr marL="285750" indent="-285750">
              <a:buFont typeface="Arial" pitchFamily="34" charset="0"/>
              <a:buChar char="•"/>
            </a:pPr>
            <a:r>
              <a:rPr lang="en-US" sz="1400" dirty="0" smtClean="0">
                <a:solidFill>
                  <a:schemeClr val="tx1"/>
                </a:solidFill>
              </a:rPr>
              <a:t>Tables starting with “</a:t>
            </a:r>
            <a:r>
              <a:rPr lang="en-US" sz="1400" dirty="0" err="1" smtClean="0">
                <a:solidFill>
                  <a:schemeClr val="tx1"/>
                </a:solidFill>
              </a:rPr>
              <a:t>aspnet</a:t>
            </a:r>
            <a:r>
              <a:rPr lang="en-US" sz="1400" dirty="0" smtClean="0">
                <a:solidFill>
                  <a:schemeClr val="tx1"/>
                </a:solidFill>
              </a:rPr>
              <a:t>_” are membership tables created by asp.net</a:t>
            </a:r>
          </a:p>
          <a:p>
            <a:endParaRPr lang="en-US" sz="1400" dirty="0" smtClean="0">
              <a:solidFill>
                <a:schemeClr val="tx1"/>
              </a:solidFill>
            </a:endParaRPr>
          </a:p>
          <a:p>
            <a:endParaRPr lang="en-US" sz="1400" dirty="0" smtClean="0">
              <a:solidFill>
                <a:schemeClr val="tx1"/>
              </a:solidFill>
            </a:endParaRPr>
          </a:p>
        </p:txBody>
      </p:sp>
      <p:pic>
        <p:nvPicPr>
          <p:cNvPr id="2050" name="Picture 2" descr="X:\My Documents\EC512\Project\db_screenshots\tab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196752"/>
            <a:ext cx="3952875"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18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Database Design (User-Info)</a:t>
            </a:r>
            <a:endParaRPr lang="en-US" dirty="0"/>
          </a:p>
        </p:txBody>
      </p:sp>
      <p:sp>
        <p:nvSpPr>
          <p:cNvPr id="11" name="Content Placeholder 10"/>
          <p:cNvSpPr>
            <a:spLocks noGrp="1"/>
          </p:cNvSpPr>
          <p:nvPr>
            <p:ph idx="1"/>
          </p:nvPr>
        </p:nvSpPr>
        <p:spPr>
          <a:xfrm>
            <a:off x="467544" y="5157192"/>
            <a:ext cx="8496944" cy="792088"/>
          </a:xfrm>
        </p:spPr>
        <p:txBody>
          <a:bodyPr/>
          <a:lstStyle/>
          <a:p>
            <a:pPr marL="285750" indent="-285750">
              <a:buFont typeface="Arial" pitchFamily="34" charset="0"/>
              <a:buChar char="•"/>
            </a:pPr>
            <a:r>
              <a:rPr lang="en-US" sz="1400" dirty="0" smtClean="0">
                <a:solidFill>
                  <a:schemeClr val="tx1"/>
                </a:solidFill>
              </a:rPr>
              <a:t>We have used the default asp.net membership provider in our website. </a:t>
            </a:r>
          </a:p>
          <a:p>
            <a:pPr marL="285750" indent="-285750">
              <a:buFont typeface="Arial" pitchFamily="34" charset="0"/>
              <a:buChar char="•"/>
            </a:pPr>
            <a:r>
              <a:rPr lang="en-US" sz="1400" dirty="0" smtClean="0">
                <a:solidFill>
                  <a:schemeClr val="tx1"/>
                </a:solidFill>
              </a:rPr>
              <a:t>However, this was not sufficient to store additional information. </a:t>
            </a:r>
          </a:p>
          <a:p>
            <a:pPr marL="285750" indent="-285750">
              <a:buFont typeface="Arial" pitchFamily="34" charset="0"/>
              <a:buChar char="•"/>
            </a:pPr>
            <a:r>
              <a:rPr lang="en-US" sz="1400" dirty="0" smtClean="0">
                <a:solidFill>
                  <a:schemeClr val="tx1"/>
                </a:solidFill>
              </a:rPr>
              <a:t>This table stores additional information about the user. </a:t>
            </a:r>
          </a:p>
          <a:p>
            <a:endParaRPr lang="en-US" sz="1400" dirty="0" smtClean="0">
              <a:solidFill>
                <a:schemeClr val="tx1"/>
              </a:solidFill>
            </a:endParaRPr>
          </a:p>
          <a:p>
            <a:endParaRPr lang="en-US" sz="1400" dirty="0" smtClean="0">
              <a:solidFill>
                <a:schemeClr val="tx1"/>
              </a:solidFill>
            </a:endParaRPr>
          </a:p>
        </p:txBody>
      </p:sp>
      <p:pic>
        <p:nvPicPr>
          <p:cNvPr id="1026" name="Picture 2" descr="X:\My Documents\EC512\Project\db_screenshots\user_inf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878" y="1484784"/>
            <a:ext cx="8491610"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60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Database Design (Image Table)</a:t>
            </a:r>
            <a:endParaRPr lang="en-US" dirty="0"/>
          </a:p>
        </p:txBody>
      </p:sp>
      <p:sp>
        <p:nvSpPr>
          <p:cNvPr id="11" name="Content Placeholder 10"/>
          <p:cNvSpPr>
            <a:spLocks noGrp="1"/>
          </p:cNvSpPr>
          <p:nvPr>
            <p:ph idx="1"/>
          </p:nvPr>
        </p:nvSpPr>
        <p:spPr>
          <a:xfrm>
            <a:off x="395536" y="5517232"/>
            <a:ext cx="8496944" cy="1080120"/>
          </a:xfrm>
        </p:spPr>
        <p:txBody>
          <a:bodyPr/>
          <a:lstStyle/>
          <a:p>
            <a:pPr marL="285750" indent="-285750">
              <a:buFont typeface="Arial" pitchFamily="34" charset="0"/>
              <a:buChar char="•"/>
            </a:pPr>
            <a:r>
              <a:rPr lang="en-US" sz="1400" dirty="0" smtClean="0">
                <a:solidFill>
                  <a:schemeClr val="tx1"/>
                </a:solidFill>
              </a:rPr>
              <a:t>Stores all the images uploaded by users</a:t>
            </a:r>
          </a:p>
          <a:p>
            <a:pPr marL="285750" indent="-285750">
              <a:buFont typeface="Arial" pitchFamily="34" charset="0"/>
              <a:buChar char="•"/>
            </a:pPr>
            <a:r>
              <a:rPr lang="en-US" sz="1400" dirty="0" smtClean="0">
                <a:solidFill>
                  <a:schemeClr val="tx1"/>
                </a:solidFill>
              </a:rPr>
              <a:t>“</a:t>
            </a:r>
            <a:r>
              <a:rPr lang="en-US" sz="1400" dirty="0" err="1" smtClean="0">
                <a:solidFill>
                  <a:schemeClr val="tx1"/>
                </a:solidFill>
              </a:rPr>
              <a:t>Image_data</a:t>
            </a:r>
            <a:r>
              <a:rPr lang="en-US" sz="1400" dirty="0" smtClean="0">
                <a:solidFill>
                  <a:schemeClr val="tx1"/>
                </a:solidFill>
              </a:rPr>
              <a:t>” and “</a:t>
            </a:r>
            <a:r>
              <a:rPr lang="en-US" sz="1400" dirty="0" err="1" smtClean="0">
                <a:solidFill>
                  <a:schemeClr val="tx1"/>
                </a:solidFill>
              </a:rPr>
              <a:t>Image_thumbnail</a:t>
            </a:r>
            <a:r>
              <a:rPr lang="en-US" sz="1400" dirty="0" smtClean="0">
                <a:solidFill>
                  <a:schemeClr val="tx1"/>
                </a:solidFill>
              </a:rPr>
              <a:t>” stores images as binary data</a:t>
            </a:r>
          </a:p>
          <a:p>
            <a:pPr marL="285750" indent="-285750">
              <a:buFont typeface="Arial" pitchFamily="34" charset="0"/>
              <a:buChar char="•"/>
            </a:pPr>
            <a:r>
              <a:rPr lang="en-US" sz="1400" dirty="0" smtClean="0">
                <a:solidFill>
                  <a:schemeClr val="tx1"/>
                </a:solidFill>
              </a:rPr>
              <a:t>“</a:t>
            </a:r>
            <a:r>
              <a:rPr lang="en-US" sz="1400" dirty="0" err="1" smtClean="0">
                <a:solidFill>
                  <a:schemeClr val="tx1"/>
                </a:solidFill>
              </a:rPr>
              <a:t>User_Id</a:t>
            </a:r>
            <a:r>
              <a:rPr lang="en-US" sz="1400" dirty="0" smtClean="0">
                <a:solidFill>
                  <a:schemeClr val="tx1"/>
                </a:solidFill>
              </a:rPr>
              <a:t>” is a foreign key with an ON DELETE CASCADE statement to delete all the images uploaded by that user once that user is deleted</a:t>
            </a:r>
          </a:p>
          <a:p>
            <a:endParaRPr lang="en-US" sz="1400" dirty="0" smtClean="0">
              <a:solidFill>
                <a:schemeClr val="tx1"/>
              </a:solidFill>
            </a:endParaRPr>
          </a:p>
          <a:p>
            <a:endParaRPr lang="en-US" sz="1400" dirty="0" smtClean="0">
              <a:solidFill>
                <a:schemeClr val="tx1"/>
              </a:solidFill>
            </a:endParaRPr>
          </a:p>
        </p:txBody>
      </p:sp>
      <p:pic>
        <p:nvPicPr>
          <p:cNvPr id="3074" name="Picture 2" descr="X:\My Documents\EC512\Project\db_screenshots\image_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133597"/>
            <a:ext cx="6480720" cy="423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493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Database Design (Album Tables)</a:t>
            </a:r>
            <a:endParaRPr lang="en-US" dirty="0"/>
          </a:p>
        </p:txBody>
      </p:sp>
      <p:sp>
        <p:nvSpPr>
          <p:cNvPr id="11" name="Content Placeholder 10"/>
          <p:cNvSpPr>
            <a:spLocks noGrp="1"/>
          </p:cNvSpPr>
          <p:nvPr>
            <p:ph idx="1"/>
          </p:nvPr>
        </p:nvSpPr>
        <p:spPr>
          <a:xfrm>
            <a:off x="251520" y="1628799"/>
            <a:ext cx="3312368" cy="1978385"/>
          </a:xfrm>
        </p:spPr>
        <p:txBody>
          <a:bodyPr/>
          <a:lstStyle/>
          <a:p>
            <a:pPr marL="285750" indent="-285750">
              <a:buFont typeface="Arial" pitchFamily="34" charset="0"/>
              <a:buChar char="•"/>
            </a:pPr>
            <a:r>
              <a:rPr lang="en-US" sz="1400" dirty="0" err="1" smtClean="0">
                <a:solidFill>
                  <a:schemeClr val="tx1"/>
                </a:solidFill>
              </a:rPr>
              <a:t>Album_table</a:t>
            </a:r>
            <a:r>
              <a:rPr lang="en-US" sz="1400" dirty="0" smtClean="0">
                <a:solidFill>
                  <a:schemeClr val="tx1"/>
                </a:solidFill>
              </a:rPr>
              <a:t> stores information about the album</a:t>
            </a:r>
          </a:p>
          <a:p>
            <a:pPr marL="285750" indent="-285750">
              <a:buFont typeface="Arial" pitchFamily="34" charset="0"/>
              <a:buChar char="•"/>
            </a:pPr>
            <a:r>
              <a:rPr lang="en-US" sz="1400" dirty="0" smtClean="0">
                <a:solidFill>
                  <a:schemeClr val="tx1"/>
                </a:solidFill>
              </a:rPr>
              <a:t>“</a:t>
            </a:r>
            <a:r>
              <a:rPr lang="en-US" sz="1400" dirty="0" err="1" smtClean="0">
                <a:solidFill>
                  <a:schemeClr val="tx1"/>
                </a:solidFill>
              </a:rPr>
              <a:t>User_id</a:t>
            </a:r>
            <a:r>
              <a:rPr lang="en-US" sz="1400" dirty="0" smtClean="0">
                <a:solidFill>
                  <a:schemeClr val="tx1"/>
                </a:solidFill>
              </a:rPr>
              <a:t>” is a foreign key with an ON DELETE CASCADE statement to delete all the albums uploaded by that user once that user is deleted</a:t>
            </a:r>
          </a:p>
          <a:p>
            <a:endParaRPr lang="en-US" sz="1400" dirty="0" smtClean="0">
              <a:solidFill>
                <a:schemeClr val="tx1"/>
              </a:solidFill>
            </a:endParaRPr>
          </a:p>
          <a:p>
            <a:endParaRPr lang="en-US" sz="1400" dirty="0" smtClean="0">
              <a:solidFill>
                <a:schemeClr val="tx1"/>
              </a:solidFill>
            </a:endParaRPr>
          </a:p>
        </p:txBody>
      </p:sp>
      <p:pic>
        <p:nvPicPr>
          <p:cNvPr id="4098" name="Picture 2" descr="X:\My Documents\EC512\Project\db_screenshots\album_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124744"/>
            <a:ext cx="5305337" cy="248244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X:\My Documents\EC512\Project\db_screenshots\album_recor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86" y="4005064"/>
            <a:ext cx="5327601" cy="242678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0"/>
          <p:cNvSpPr>
            <a:spLocks noGrp="1"/>
          </p:cNvSpPr>
          <p:nvPr>
            <p:ph idx="1"/>
          </p:nvPr>
        </p:nvSpPr>
        <p:spPr>
          <a:xfrm>
            <a:off x="5801329" y="4229261"/>
            <a:ext cx="3139904" cy="1978385"/>
          </a:xfrm>
        </p:spPr>
        <p:txBody>
          <a:bodyPr/>
          <a:lstStyle/>
          <a:p>
            <a:pPr marL="285750" indent="-285750">
              <a:buFont typeface="Arial" pitchFamily="34" charset="0"/>
              <a:buChar char="•"/>
            </a:pPr>
            <a:r>
              <a:rPr lang="en-US" sz="1400" dirty="0" err="1" smtClean="0">
                <a:solidFill>
                  <a:schemeClr val="tx1"/>
                </a:solidFill>
              </a:rPr>
              <a:t>Album_Records</a:t>
            </a:r>
            <a:r>
              <a:rPr lang="en-US" sz="1400" dirty="0" smtClean="0">
                <a:solidFill>
                  <a:schemeClr val="tx1"/>
                </a:solidFill>
              </a:rPr>
              <a:t> stores the image IDs of the images that belong to an album</a:t>
            </a:r>
          </a:p>
          <a:p>
            <a:pPr marL="285750" indent="-285750">
              <a:buFont typeface="Arial" pitchFamily="34" charset="0"/>
              <a:buChar char="•"/>
            </a:pPr>
            <a:r>
              <a:rPr lang="en-US" sz="1400" dirty="0" smtClean="0">
                <a:solidFill>
                  <a:schemeClr val="tx1"/>
                </a:solidFill>
              </a:rPr>
              <a:t>“</a:t>
            </a:r>
            <a:r>
              <a:rPr lang="en-US" sz="1400" dirty="0" err="1" smtClean="0">
                <a:solidFill>
                  <a:schemeClr val="tx1"/>
                </a:solidFill>
              </a:rPr>
              <a:t>Album_id</a:t>
            </a:r>
            <a:r>
              <a:rPr lang="en-US" sz="1400" dirty="0" smtClean="0">
                <a:solidFill>
                  <a:schemeClr val="tx1"/>
                </a:solidFill>
              </a:rPr>
              <a:t>” is a foreign key with an ON DELETE CASCADE statement to delete all the images belonging to an album once that album is deleted</a:t>
            </a:r>
          </a:p>
          <a:p>
            <a:endParaRPr lang="en-US" sz="1400" dirty="0" smtClean="0">
              <a:solidFill>
                <a:schemeClr val="tx1"/>
              </a:solidFill>
            </a:endParaRPr>
          </a:p>
        </p:txBody>
      </p:sp>
    </p:spTree>
    <p:extLst>
      <p:ext uri="{BB962C8B-B14F-4D97-AF65-F5344CB8AC3E}">
        <p14:creationId xmlns:p14="http://schemas.microsoft.com/office/powerpoint/2010/main" val="3340625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Features</a:t>
            </a:r>
            <a:endParaRPr lang="en-GB" dirty="0">
              <a:solidFill>
                <a:schemeClr val="tx1"/>
              </a:solidFill>
            </a:endParaRPr>
          </a:p>
        </p:txBody>
      </p:sp>
      <p:sp>
        <p:nvSpPr>
          <p:cNvPr id="4" name="Content Placeholder 2"/>
          <p:cNvSpPr>
            <a:spLocks noGrp="1"/>
          </p:cNvSpPr>
          <p:nvPr>
            <p:ph idx="1"/>
          </p:nvPr>
        </p:nvSpPr>
        <p:spPr>
          <a:xfrm>
            <a:off x="467544" y="1412776"/>
            <a:ext cx="5472608" cy="4741987"/>
          </a:xfrm>
        </p:spPr>
        <p:txBody>
          <a:bodyPr/>
          <a:lstStyle/>
          <a:p>
            <a:pPr marL="457200" indent="-457200">
              <a:buFont typeface="Arial" pitchFamily="34" charset="0"/>
              <a:buChar char="•"/>
            </a:pPr>
            <a:r>
              <a:rPr lang="en-US" sz="2800" dirty="0" smtClean="0">
                <a:solidFill>
                  <a:schemeClr val="tx1"/>
                </a:solidFill>
              </a:rPr>
              <a:t>Users can upload images.</a:t>
            </a:r>
          </a:p>
          <a:p>
            <a:pPr marL="457200" indent="-457200">
              <a:buFont typeface="Arial" pitchFamily="34" charset="0"/>
              <a:buChar char="•"/>
            </a:pPr>
            <a:r>
              <a:rPr lang="en-US" sz="2800" dirty="0" err="1" smtClean="0">
                <a:solidFill>
                  <a:schemeClr val="tx1"/>
                </a:solidFill>
              </a:rPr>
              <a:t>Upvote</a:t>
            </a:r>
            <a:r>
              <a:rPr lang="en-US" sz="2800" dirty="0" smtClean="0">
                <a:solidFill>
                  <a:schemeClr val="tx1"/>
                </a:solidFill>
              </a:rPr>
              <a:t>/</a:t>
            </a:r>
            <a:r>
              <a:rPr lang="en-US" sz="2800" dirty="0" err="1" smtClean="0">
                <a:solidFill>
                  <a:schemeClr val="tx1"/>
                </a:solidFill>
              </a:rPr>
              <a:t>downvote</a:t>
            </a:r>
            <a:r>
              <a:rPr lang="en-US" sz="2800" dirty="0" smtClean="0">
                <a:solidFill>
                  <a:schemeClr val="tx1"/>
                </a:solidFill>
              </a:rPr>
              <a:t> on each image.</a:t>
            </a:r>
          </a:p>
          <a:p>
            <a:pPr marL="457200" indent="-457200">
              <a:buFont typeface="Arial" pitchFamily="34" charset="0"/>
              <a:buChar char="•"/>
            </a:pPr>
            <a:r>
              <a:rPr lang="en-US" sz="2800" dirty="0" smtClean="0">
                <a:solidFill>
                  <a:schemeClr val="tx1"/>
                </a:solidFill>
              </a:rPr>
              <a:t>Users have their own account where they have access to all the images they’ve uploaded.</a:t>
            </a:r>
          </a:p>
          <a:p>
            <a:pPr marL="457200" indent="-457200">
              <a:buFont typeface="Arial" pitchFamily="34" charset="0"/>
              <a:buChar char="•"/>
            </a:pPr>
            <a:r>
              <a:rPr lang="en-US" sz="2800" dirty="0" smtClean="0">
                <a:solidFill>
                  <a:schemeClr val="tx1"/>
                </a:solidFill>
              </a:rPr>
              <a:t>Users can comment on fellow users’ images.</a:t>
            </a:r>
          </a:p>
          <a:p>
            <a:pPr marL="457200" indent="-457200">
              <a:buFont typeface="Arial" pitchFamily="34" charset="0"/>
              <a:buChar char="•"/>
            </a:pPr>
            <a:r>
              <a:rPr lang="en-US" sz="2800" dirty="0" smtClean="0">
                <a:solidFill>
                  <a:schemeClr val="tx1"/>
                </a:solidFill>
              </a:rPr>
              <a:t>Users can create albums.</a:t>
            </a:r>
            <a:endParaRPr lang="en-GB" sz="2400" dirty="0" smtClean="0"/>
          </a:p>
          <a:p>
            <a:endParaRPr lang="en-GB" sz="2800" dirty="0" smtClean="0"/>
          </a:p>
        </p:txBody>
      </p:sp>
      <p:sp>
        <p:nvSpPr>
          <p:cNvPr id="5" name="Content Placeholder 4"/>
          <p:cNvSpPr>
            <a:spLocks noGrp="1"/>
          </p:cNvSpPr>
          <p:nvPr>
            <p:ph idx="11"/>
          </p:nvPr>
        </p:nvSpPr>
        <p:spPr>
          <a:xfrm flipH="1">
            <a:off x="6228184" y="1628800"/>
            <a:ext cx="2664296" cy="3456384"/>
          </a:xfrm>
          <a:blipFill dpi="0" rotWithShape="1">
            <a:blip r:embed="rId3">
              <a:extLst>
                <a:ext uri="{28A0092B-C50C-407E-A947-70E740481C1C}">
                  <a14:useLocalDpi xmlns:a14="http://schemas.microsoft.com/office/drawing/2010/main" val="0"/>
                </a:ext>
              </a:extLst>
            </a:blip>
            <a:srcRect/>
            <a:stretch>
              <a:fillRect/>
            </a:stretch>
          </a:blipFill>
        </p:spPr>
        <p:txBody>
          <a:bodyPr anchor="b"/>
          <a:lstStyle/>
          <a:p>
            <a:r>
              <a:rPr lang="en-GB" dirty="0" smtClean="0"/>
              <a:t>h</a:t>
            </a:r>
            <a:endParaRPr lang="en-GB" dirty="0"/>
          </a:p>
        </p:txBody>
      </p:sp>
      <p:sp>
        <p:nvSpPr>
          <p:cNvPr id="6" name="Rectangle 5"/>
          <p:cNvSpPr/>
          <p:nvPr/>
        </p:nvSpPr>
        <p:spPr>
          <a:xfrm>
            <a:off x="0" y="260648"/>
            <a:ext cx="179512" cy="720080"/>
          </a:xfrm>
          <a:prstGeom prst="rect">
            <a:avLst/>
          </a:prstGeom>
          <a:solidFill>
            <a:srgbClr val="60BB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801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23528" y="260648"/>
            <a:ext cx="6840760" cy="778098"/>
          </a:xfrm>
        </p:spPr>
        <p:txBody>
          <a:bodyPr/>
          <a:lstStyle/>
          <a:p>
            <a:r>
              <a:rPr lang="en-US" dirty="0" smtClean="0"/>
              <a:t>Database Design (Cuddle/Vote Table)</a:t>
            </a:r>
            <a:endParaRPr lang="en-US" dirty="0"/>
          </a:p>
        </p:txBody>
      </p:sp>
      <p:sp>
        <p:nvSpPr>
          <p:cNvPr id="11" name="Content Placeholder 10"/>
          <p:cNvSpPr>
            <a:spLocks noGrp="1"/>
          </p:cNvSpPr>
          <p:nvPr>
            <p:ph idx="1"/>
          </p:nvPr>
        </p:nvSpPr>
        <p:spPr>
          <a:xfrm>
            <a:off x="6372200" y="4005064"/>
            <a:ext cx="2664296" cy="2675499"/>
          </a:xfrm>
        </p:spPr>
        <p:txBody>
          <a:bodyPr/>
          <a:lstStyle/>
          <a:p>
            <a:pPr marL="285750" indent="-285750">
              <a:buFont typeface="Arial" pitchFamily="34" charset="0"/>
              <a:buChar char="•"/>
            </a:pPr>
            <a:r>
              <a:rPr lang="en-US" sz="1400" dirty="0" smtClean="0">
                <a:solidFill>
                  <a:schemeClr val="tx1"/>
                </a:solidFill>
              </a:rPr>
              <a:t>Stores cuddles a user makes</a:t>
            </a:r>
          </a:p>
          <a:p>
            <a:pPr marL="285750" indent="-285750">
              <a:buFont typeface="Arial" pitchFamily="34" charset="0"/>
              <a:buChar char="•"/>
            </a:pPr>
            <a:r>
              <a:rPr lang="en-US" sz="1400" dirty="0" smtClean="0">
                <a:solidFill>
                  <a:schemeClr val="tx1"/>
                </a:solidFill>
              </a:rPr>
              <a:t>“</a:t>
            </a:r>
            <a:r>
              <a:rPr lang="en-US" sz="1400" dirty="0" err="1" smtClean="0">
                <a:solidFill>
                  <a:schemeClr val="tx1"/>
                </a:solidFill>
              </a:rPr>
              <a:t>Image_id</a:t>
            </a:r>
            <a:r>
              <a:rPr lang="en-US" sz="1400" dirty="0" smtClean="0">
                <a:solidFill>
                  <a:schemeClr val="tx1"/>
                </a:solidFill>
              </a:rPr>
              <a:t>” is a foreign key with an ON DELETE CASCADE statement to delete all the cuddles associated with a deleted image</a:t>
            </a:r>
          </a:p>
          <a:p>
            <a:pPr marL="285750" indent="-285750">
              <a:buFont typeface="Arial" pitchFamily="34" charset="0"/>
              <a:buChar char="•"/>
            </a:pPr>
            <a:r>
              <a:rPr lang="en-US" sz="1400" dirty="0">
                <a:solidFill>
                  <a:schemeClr val="tx1"/>
                </a:solidFill>
              </a:rPr>
              <a:t>A separate query is used to delete all the votes and cuddles associated with a </a:t>
            </a:r>
            <a:r>
              <a:rPr lang="en-US" sz="1400" dirty="0" smtClean="0">
                <a:solidFill>
                  <a:schemeClr val="tx1"/>
                </a:solidFill>
              </a:rPr>
              <a:t>deleted user</a:t>
            </a:r>
          </a:p>
          <a:p>
            <a:endParaRPr lang="en-US" sz="1400" dirty="0" smtClean="0">
              <a:solidFill>
                <a:schemeClr val="tx1"/>
              </a:solidFill>
            </a:endParaRPr>
          </a:p>
          <a:p>
            <a:endParaRPr lang="en-US" sz="1400" dirty="0" smtClean="0">
              <a:solidFill>
                <a:schemeClr val="tx1"/>
              </a:solidFill>
            </a:endParaRPr>
          </a:p>
        </p:txBody>
      </p:sp>
      <p:pic>
        <p:nvPicPr>
          <p:cNvPr id="5122" name="Picture 2" descr="X:\My Documents\EC512\Project\db_screenshots\vote_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124744"/>
            <a:ext cx="5827887" cy="268084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X:\My Documents\EC512\Project\db_screenshots\cuddle_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005064"/>
            <a:ext cx="5834008" cy="205654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0"/>
          <p:cNvSpPr>
            <a:spLocks noGrp="1"/>
          </p:cNvSpPr>
          <p:nvPr>
            <p:ph idx="1"/>
          </p:nvPr>
        </p:nvSpPr>
        <p:spPr>
          <a:xfrm>
            <a:off x="107504" y="1340768"/>
            <a:ext cx="2592288" cy="2160240"/>
          </a:xfrm>
        </p:spPr>
        <p:txBody>
          <a:bodyPr/>
          <a:lstStyle/>
          <a:p>
            <a:pPr marL="285750" indent="-285750">
              <a:buFont typeface="Arial" pitchFamily="34" charset="0"/>
              <a:buChar char="•"/>
            </a:pPr>
            <a:r>
              <a:rPr lang="en-US" sz="1400" dirty="0" smtClean="0">
                <a:solidFill>
                  <a:schemeClr val="tx1"/>
                </a:solidFill>
              </a:rPr>
              <a:t>Stores whether a user has </a:t>
            </a:r>
            <a:r>
              <a:rPr lang="en-US" sz="1400" dirty="0" err="1" smtClean="0">
                <a:solidFill>
                  <a:schemeClr val="tx1"/>
                </a:solidFill>
              </a:rPr>
              <a:t>upvoted</a:t>
            </a:r>
            <a:r>
              <a:rPr lang="en-US" sz="1400" dirty="0" smtClean="0">
                <a:solidFill>
                  <a:schemeClr val="tx1"/>
                </a:solidFill>
              </a:rPr>
              <a:t> or </a:t>
            </a:r>
            <a:r>
              <a:rPr lang="en-US" sz="1400" dirty="0" err="1" smtClean="0">
                <a:solidFill>
                  <a:schemeClr val="tx1"/>
                </a:solidFill>
              </a:rPr>
              <a:t>downvoted</a:t>
            </a:r>
            <a:r>
              <a:rPr lang="en-US" sz="1400" dirty="0" smtClean="0">
                <a:solidFill>
                  <a:schemeClr val="tx1"/>
                </a:solidFill>
              </a:rPr>
              <a:t> an image</a:t>
            </a:r>
          </a:p>
          <a:p>
            <a:pPr marL="285750" indent="-285750">
              <a:buFont typeface="Arial" pitchFamily="34" charset="0"/>
              <a:buChar char="•"/>
            </a:pPr>
            <a:r>
              <a:rPr lang="en-US" sz="1400" dirty="0" smtClean="0">
                <a:solidFill>
                  <a:schemeClr val="tx1"/>
                </a:solidFill>
              </a:rPr>
              <a:t>“</a:t>
            </a:r>
            <a:r>
              <a:rPr lang="en-US" sz="1400" dirty="0" err="1" smtClean="0">
                <a:solidFill>
                  <a:schemeClr val="tx1"/>
                </a:solidFill>
              </a:rPr>
              <a:t>Image_id</a:t>
            </a:r>
            <a:r>
              <a:rPr lang="en-US" sz="1400" dirty="0" smtClean="0">
                <a:solidFill>
                  <a:schemeClr val="tx1"/>
                </a:solidFill>
              </a:rPr>
              <a:t>” is a foreign key with an ON DELETE CASCADE statement to delete all the votes associated with a deleted image</a:t>
            </a:r>
          </a:p>
          <a:p>
            <a:endParaRPr lang="en-US" sz="1400" dirty="0" smtClean="0">
              <a:solidFill>
                <a:schemeClr val="tx1"/>
              </a:solidFill>
            </a:endParaRPr>
          </a:p>
        </p:txBody>
      </p:sp>
    </p:spTree>
    <p:extLst>
      <p:ext uri="{BB962C8B-B14F-4D97-AF65-F5344CB8AC3E}">
        <p14:creationId xmlns:p14="http://schemas.microsoft.com/office/powerpoint/2010/main" val="3307228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Database Design (Comment Table)</a:t>
            </a:r>
            <a:endParaRPr lang="en-US" dirty="0"/>
          </a:p>
        </p:txBody>
      </p:sp>
      <p:sp>
        <p:nvSpPr>
          <p:cNvPr id="11" name="Content Placeholder 10"/>
          <p:cNvSpPr>
            <a:spLocks noGrp="1"/>
          </p:cNvSpPr>
          <p:nvPr>
            <p:ph idx="1"/>
          </p:nvPr>
        </p:nvSpPr>
        <p:spPr>
          <a:xfrm>
            <a:off x="395536" y="5157192"/>
            <a:ext cx="8496944" cy="1440160"/>
          </a:xfrm>
        </p:spPr>
        <p:txBody>
          <a:bodyPr/>
          <a:lstStyle/>
          <a:p>
            <a:pPr marL="285750" indent="-285750">
              <a:buFont typeface="Arial" pitchFamily="34" charset="0"/>
              <a:buChar char="•"/>
            </a:pPr>
            <a:r>
              <a:rPr lang="en-US" sz="1400" dirty="0" smtClean="0">
                <a:solidFill>
                  <a:schemeClr val="tx1"/>
                </a:solidFill>
              </a:rPr>
              <a:t>Stores all the comments of an image</a:t>
            </a:r>
          </a:p>
          <a:p>
            <a:pPr marL="540000" lvl="1" indent="-285750">
              <a:buFont typeface="Arial" pitchFamily="34" charset="0"/>
              <a:buChar char="•"/>
            </a:pPr>
            <a:r>
              <a:rPr lang="en-US" sz="1000" dirty="0" smtClean="0">
                <a:solidFill>
                  <a:schemeClr val="tx1"/>
                </a:solidFill>
              </a:rPr>
              <a:t>The user who made the comment</a:t>
            </a:r>
          </a:p>
          <a:p>
            <a:pPr marL="540000" lvl="1" indent="-285750">
              <a:buFont typeface="Arial" pitchFamily="34" charset="0"/>
              <a:buChar char="•"/>
            </a:pPr>
            <a:r>
              <a:rPr lang="en-US" sz="1000" dirty="0" smtClean="0">
                <a:solidFill>
                  <a:schemeClr val="tx1"/>
                </a:solidFill>
              </a:rPr>
              <a:t>The date and time that the comment was made</a:t>
            </a:r>
          </a:p>
          <a:p>
            <a:pPr marL="285750" indent="-285750">
              <a:buFont typeface="Arial" pitchFamily="34" charset="0"/>
              <a:buChar char="•"/>
            </a:pPr>
            <a:r>
              <a:rPr lang="en-US" sz="1400" dirty="0" smtClean="0">
                <a:solidFill>
                  <a:schemeClr val="tx1"/>
                </a:solidFill>
              </a:rPr>
              <a:t>“</a:t>
            </a:r>
            <a:r>
              <a:rPr lang="en-US" sz="1400" dirty="0" err="1" smtClean="0">
                <a:solidFill>
                  <a:schemeClr val="tx1"/>
                </a:solidFill>
              </a:rPr>
              <a:t>image_id</a:t>
            </a:r>
            <a:r>
              <a:rPr lang="en-US" sz="1400" dirty="0" smtClean="0">
                <a:solidFill>
                  <a:schemeClr val="tx1"/>
                </a:solidFill>
              </a:rPr>
              <a:t>” is a foreign key with an ON DELETE CASCADE statement to delete all the comments associated with an image that has been deleted</a:t>
            </a:r>
          </a:p>
          <a:p>
            <a:pPr marL="285750" indent="-285750">
              <a:buFont typeface="Arial" pitchFamily="34" charset="0"/>
              <a:buChar char="•"/>
            </a:pPr>
            <a:r>
              <a:rPr lang="en-US" sz="1400" dirty="0" smtClean="0">
                <a:solidFill>
                  <a:schemeClr val="tx1"/>
                </a:solidFill>
              </a:rPr>
              <a:t>A separate query deletes all the comments of a deleted user</a:t>
            </a:r>
          </a:p>
          <a:p>
            <a:endParaRPr lang="en-US" sz="1400" dirty="0" smtClean="0">
              <a:solidFill>
                <a:schemeClr val="tx1"/>
              </a:solidFill>
            </a:endParaRPr>
          </a:p>
          <a:p>
            <a:endParaRPr lang="en-US" sz="1400" dirty="0" smtClean="0">
              <a:solidFill>
                <a:schemeClr val="tx1"/>
              </a:solidFill>
            </a:endParaRPr>
          </a:p>
        </p:txBody>
      </p:sp>
      <p:pic>
        <p:nvPicPr>
          <p:cNvPr id="6146" name="Picture 2" descr="X:\My Documents\EC512\Project\db_screenshots\comments_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43" y="1196752"/>
            <a:ext cx="8125867" cy="3802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798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67544" y="1268760"/>
            <a:ext cx="8229600" cy="4886003"/>
          </a:xfrm>
        </p:spPr>
        <p:txBody>
          <a:bodyPr/>
          <a:lstStyle/>
          <a:p>
            <a:pPr marL="457200" indent="-457200">
              <a:buFont typeface="Arial" pitchFamily="34" charset="0"/>
              <a:buChar char="•"/>
            </a:pPr>
            <a:r>
              <a:rPr lang="en-US" dirty="0" smtClean="0">
                <a:solidFill>
                  <a:schemeClr val="tx1"/>
                </a:solidFill>
              </a:rPr>
              <a:t>ASP.NET</a:t>
            </a:r>
          </a:p>
          <a:p>
            <a:pPr marL="457200" indent="-457200">
              <a:buFont typeface="Arial" pitchFamily="34" charset="0"/>
              <a:buChar char="•"/>
            </a:pPr>
            <a:r>
              <a:rPr lang="en-US" dirty="0" smtClean="0">
                <a:solidFill>
                  <a:schemeClr val="tx1"/>
                </a:solidFill>
              </a:rPr>
              <a:t>SQL</a:t>
            </a:r>
          </a:p>
          <a:p>
            <a:pPr marL="457200" indent="-457200">
              <a:buFont typeface="Arial" pitchFamily="34" charset="0"/>
              <a:buChar char="•"/>
            </a:pPr>
            <a:r>
              <a:rPr lang="en-US" dirty="0" smtClean="0">
                <a:solidFill>
                  <a:schemeClr val="tx1"/>
                </a:solidFill>
              </a:rPr>
              <a:t>AJAX</a:t>
            </a:r>
          </a:p>
          <a:p>
            <a:pPr marL="457200" indent="-457200">
              <a:buFont typeface="Arial" pitchFamily="34" charset="0"/>
              <a:buChar char="•"/>
            </a:pPr>
            <a:r>
              <a:rPr lang="en-US" dirty="0" smtClean="0">
                <a:solidFill>
                  <a:schemeClr val="tx1"/>
                </a:solidFill>
              </a:rPr>
              <a:t>C#</a:t>
            </a:r>
          </a:p>
          <a:p>
            <a:pPr marL="457200" indent="-457200">
              <a:buFont typeface="Arial" pitchFamily="34" charset="0"/>
              <a:buChar char="•"/>
            </a:pPr>
            <a:r>
              <a:rPr lang="en-US" dirty="0" err="1" smtClean="0">
                <a:solidFill>
                  <a:schemeClr val="tx1"/>
                </a:solidFill>
              </a:rPr>
              <a:t>jQuery</a:t>
            </a:r>
            <a:r>
              <a:rPr lang="en-US" dirty="0" smtClean="0">
                <a:solidFill>
                  <a:schemeClr val="tx1"/>
                </a:solidFill>
              </a:rPr>
              <a:t> / JavaScript</a:t>
            </a:r>
          </a:p>
          <a:p>
            <a:pPr marL="457200" indent="-457200">
              <a:buFont typeface="Arial" pitchFamily="34" charset="0"/>
              <a:buChar char="•"/>
            </a:pPr>
            <a:r>
              <a:rPr lang="en-US" dirty="0" err="1" smtClean="0">
                <a:solidFill>
                  <a:schemeClr val="tx1"/>
                </a:solidFill>
              </a:rPr>
              <a:t>Gravatar</a:t>
            </a:r>
            <a:r>
              <a:rPr lang="en-US" dirty="0" smtClean="0">
                <a:solidFill>
                  <a:schemeClr val="tx1"/>
                </a:solidFill>
              </a:rPr>
              <a:t> API</a:t>
            </a:r>
          </a:p>
          <a:p>
            <a:pPr marL="457200" indent="-457200">
              <a:buFont typeface="Arial" pitchFamily="34" charset="0"/>
              <a:buChar char="•"/>
            </a:pPr>
            <a:r>
              <a:rPr lang="en-US" dirty="0" smtClean="0">
                <a:solidFill>
                  <a:schemeClr val="tx1"/>
                </a:solidFill>
              </a:rPr>
              <a:t>Facebook like &amp; share</a:t>
            </a:r>
            <a:endParaRPr lang="en-GB" dirty="0" smtClean="0"/>
          </a:p>
          <a:p>
            <a:endParaRPr lang="en-GB" dirty="0" smtClean="0"/>
          </a:p>
        </p:txBody>
      </p:sp>
      <p:sp>
        <p:nvSpPr>
          <p:cNvPr id="2" name="Title 1"/>
          <p:cNvSpPr>
            <a:spLocks noGrp="1"/>
          </p:cNvSpPr>
          <p:nvPr>
            <p:ph type="title"/>
          </p:nvPr>
        </p:nvSpPr>
        <p:spPr>
          <a:xfrm>
            <a:off x="323528" y="274638"/>
            <a:ext cx="8229600" cy="778098"/>
          </a:xfrm>
          <a:prstGeom prst="rect">
            <a:avLst/>
          </a:prstGeom>
        </p:spPr>
        <p:txBody>
          <a:bodyPr/>
          <a:lstStyle/>
          <a:p>
            <a:r>
              <a:rPr lang="en-GB" dirty="0" smtClean="0">
                <a:solidFill>
                  <a:schemeClr val="tx1"/>
                </a:solidFill>
              </a:rPr>
              <a:t>Technologies Used</a:t>
            </a:r>
            <a:endParaRPr lang="en-GB" dirty="0">
              <a:solidFill>
                <a:schemeClr val="tx1"/>
              </a:solidFill>
            </a:endParaRPr>
          </a:p>
        </p:txBody>
      </p:sp>
      <p:sp>
        <p:nvSpPr>
          <p:cNvPr id="5" name="Rectangle 4"/>
          <p:cNvSpPr/>
          <p:nvPr/>
        </p:nvSpPr>
        <p:spPr>
          <a:xfrm>
            <a:off x="0" y="188640"/>
            <a:ext cx="179512" cy="7200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180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pitchFamily="34" charset="0"/>
              <a:buChar char="•"/>
            </a:pPr>
            <a:r>
              <a:rPr lang="en-US" sz="1800" dirty="0" smtClean="0">
                <a:solidFill>
                  <a:schemeClr val="tx1"/>
                </a:solidFill>
              </a:rPr>
              <a:t>Website source can be found at </a:t>
            </a:r>
            <a:r>
              <a:rPr lang="en-US" sz="1800" dirty="0" smtClean="0">
                <a:solidFill>
                  <a:schemeClr val="accent6">
                    <a:lumMod val="75000"/>
                  </a:schemeClr>
                </a:solidFill>
              </a:rPr>
              <a:t>github.com/</a:t>
            </a:r>
            <a:r>
              <a:rPr lang="en-US" sz="1800" dirty="0" err="1" smtClean="0">
                <a:solidFill>
                  <a:schemeClr val="accent6">
                    <a:lumMod val="75000"/>
                  </a:schemeClr>
                </a:solidFill>
              </a:rPr>
              <a:t>btevfik</a:t>
            </a:r>
            <a:r>
              <a:rPr lang="en-US" sz="1800" dirty="0" smtClean="0">
                <a:solidFill>
                  <a:schemeClr val="accent6">
                    <a:lumMod val="75000"/>
                  </a:schemeClr>
                </a:solidFill>
              </a:rPr>
              <a:t>/Fuddle </a:t>
            </a:r>
          </a:p>
          <a:p>
            <a:endParaRPr lang="en-US" sz="1800" dirty="0" smtClean="0">
              <a:solidFill>
                <a:schemeClr val="accent6">
                  <a:lumMod val="75000"/>
                </a:schemeClr>
              </a:solidFill>
            </a:endParaRPr>
          </a:p>
          <a:p>
            <a:pPr marL="285750" indent="-285750">
              <a:buFont typeface="Arial" pitchFamily="34" charset="0"/>
              <a:buChar char="•"/>
            </a:pPr>
            <a:r>
              <a:rPr lang="en-US" sz="1800" dirty="0" smtClean="0">
                <a:solidFill>
                  <a:schemeClr val="tx1"/>
                </a:solidFill>
              </a:rPr>
              <a:t>A demo of the website is hosted on </a:t>
            </a:r>
            <a:r>
              <a:rPr lang="en-US" sz="1800" dirty="0" smtClean="0">
                <a:solidFill>
                  <a:schemeClr val="accent6">
                    <a:lumMod val="75000"/>
                  </a:schemeClr>
                </a:solidFill>
              </a:rPr>
              <a:t>fuddle.apphb.com</a:t>
            </a:r>
          </a:p>
          <a:p>
            <a:pPr marL="285750" indent="-285750">
              <a:buFont typeface="Arial" pitchFamily="34" charset="0"/>
              <a:buChar char="•"/>
            </a:pPr>
            <a:endParaRPr lang="en-US" sz="1800" dirty="0">
              <a:solidFill>
                <a:schemeClr val="accent6">
                  <a:lumMod val="75000"/>
                </a:schemeClr>
              </a:solidFill>
            </a:endParaRPr>
          </a:p>
          <a:p>
            <a:pPr marL="285750" indent="-285750">
              <a:buFont typeface="Arial" pitchFamily="34" charset="0"/>
              <a:buChar char="•"/>
            </a:pPr>
            <a:endParaRPr lang="en-US" sz="1800" dirty="0" smtClean="0">
              <a:solidFill>
                <a:schemeClr val="accent6">
                  <a:lumMod val="75000"/>
                </a:schemeClr>
              </a:solidFill>
            </a:endParaRPr>
          </a:p>
          <a:p>
            <a:endParaRPr lang="en-US" sz="1800" dirty="0" smtClean="0">
              <a:solidFill>
                <a:schemeClr val="accent6">
                  <a:lumMod val="75000"/>
                </a:schemeClr>
              </a:solidFill>
            </a:endParaRPr>
          </a:p>
          <a:p>
            <a:endParaRPr lang="en-US" sz="1800" dirty="0">
              <a:solidFill>
                <a:schemeClr val="tx1"/>
              </a:solidFill>
            </a:endParaRPr>
          </a:p>
        </p:txBody>
      </p:sp>
      <p:sp>
        <p:nvSpPr>
          <p:cNvPr id="3" name="Title 2"/>
          <p:cNvSpPr>
            <a:spLocks noGrp="1"/>
          </p:cNvSpPr>
          <p:nvPr>
            <p:ph type="title"/>
          </p:nvPr>
        </p:nvSpPr>
        <p:spPr/>
        <p:txBody>
          <a:bodyPr/>
          <a:lstStyle/>
          <a:p>
            <a:r>
              <a:rPr lang="en-US" dirty="0" smtClean="0">
                <a:solidFill>
                  <a:schemeClr val="tx1"/>
                </a:solidFill>
              </a:rPr>
              <a:t>Remarks</a:t>
            </a:r>
            <a:endParaRPr lang="en-US" dirty="0">
              <a:solidFill>
                <a:schemeClr val="tx1"/>
              </a:solidFill>
            </a:endParaRPr>
          </a:p>
        </p:txBody>
      </p:sp>
      <p:sp>
        <p:nvSpPr>
          <p:cNvPr id="8" name="Rectangle 7"/>
          <p:cNvSpPr/>
          <p:nvPr/>
        </p:nvSpPr>
        <p:spPr>
          <a:xfrm>
            <a:off x="0" y="274234"/>
            <a:ext cx="179512" cy="720080"/>
          </a:xfrm>
          <a:prstGeom prst="rect">
            <a:avLst/>
          </a:prstGeom>
          <a:solidFill>
            <a:srgbClr val="60BB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Tree>
    <p:extLst>
      <p:ext uri="{BB962C8B-B14F-4D97-AF65-F5344CB8AC3E}">
        <p14:creationId xmlns:p14="http://schemas.microsoft.com/office/powerpoint/2010/main" val="3488006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1"/>
                </a:solidFill>
              </a:rPr>
              <a:t>Features (continued)</a:t>
            </a:r>
            <a:endParaRPr lang="en-GB" dirty="0">
              <a:solidFill>
                <a:schemeClr val="tx1"/>
              </a:solidFill>
            </a:endParaRPr>
          </a:p>
        </p:txBody>
      </p:sp>
      <p:sp>
        <p:nvSpPr>
          <p:cNvPr id="3" name="Content Placeholder 2"/>
          <p:cNvSpPr>
            <a:spLocks noGrp="1"/>
          </p:cNvSpPr>
          <p:nvPr>
            <p:ph idx="10"/>
          </p:nvPr>
        </p:nvSpPr>
        <p:spPr>
          <a:xfrm flipH="1">
            <a:off x="5636663" y="980728"/>
            <a:ext cx="3530461" cy="2880320"/>
          </a:xfrm>
          <a:blipFill dpi="0" rotWithShape="1">
            <a:blip r:embed="rId3" cstate="print">
              <a:extLst>
                <a:ext uri="{28A0092B-C50C-407E-A947-70E740481C1C}">
                  <a14:useLocalDpi xmlns:a14="http://schemas.microsoft.com/office/drawing/2010/main" val="0"/>
                </a:ext>
              </a:extLst>
            </a:blip>
            <a:srcRect/>
            <a:stretch>
              <a:fillRect/>
            </a:stretch>
          </a:blipFill>
          <a:ln>
            <a:noFill/>
          </a:ln>
        </p:spPr>
        <p:txBody>
          <a:bodyPr anchor="b"/>
          <a:lstStyle/>
          <a:p>
            <a:r>
              <a:rPr lang="en-GB" sz="2800" dirty="0" smtClean="0"/>
              <a:t>Tile One</a:t>
            </a:r>
            <a:endParaRPr lang="en-GB" sz="2800" dirty="0"/>
          </a:p>
        </p:txBody>
      </p:sp>
      <p:sp>
        <p:nvSpPr>
          <p:cNvPr id="4" name="Content Placeholder 2"/>
          <p:cNvSpPr>
            <a:spLocks noGrp="1"/>
          </p:cNvSpPr>
          <p:nvPr>
            <p:ph idx="1"/>
          </p:nvPr>
        </p:nvSpPr>
        <p:spPr>
          <a:xfrm>
            <a:off x="467544" y="1988840"/>
            <a:ext cx="5472608" cy="4165923"/>
          </a:xfrm>
        </p:spPr>
        <p:txBody>
          <a:bodyPr/>
          <a:lstStyle/>
          <a:p>
            <a:pPr marL="457200" indent="-457200">
              <a:buFont typeface="Arial" pitchFamily="34" charset="0"/>
              <a:buChar char="•"/>
            </a:pPr>
            <a:r>
              <a:rPr lang="en-US" sz="2800" dirty="0" smtClean="0">
                <a:solidFill>
                  <a:schemeClr val="tx1"/>
                </a:solidFill>
              </a:rPr>
              <a:t>If </a:t>
            </a:r>
            <a:r>
              <a:rPr lang="en-US" sz="2800" dirty="0">
                <a:solidFill>
                  <a:schemeClr val="tx1"/>
                </a:solidFill>
              </a:rPr>
              <a:t>you love an image, cuddle </a:t>
            </a:r>
            <a:r>
              <a:rPr lang="en-US" sz="2800" dirty="0" smtClean="0">
                <a:solidFill>
                  <a:schemeClr val="tx1"/>
                </a:solidFill>
              </a:rPr>
              <a:t>it (a form of </a:t>
            </a:r>
            <a:r>
              <a:rPr lang="en-US" sz="2800" dirty="0" err="1" smtClean="0">
                <a:solidFill>
                  <a:schemeClr val="tx1"/>
                </a:solidFill>
              </a:rPr>
              <a:t>favoriting</a:t>
            </a:r>
            <a:r>
              <a:rPr lang="en-US" sz="2800" dirty="0" smtClean="0">
                <a:solidFill>
                  <a:schemeClr val="tx1"/>
                </a:solidFill>
              </a:rPr>
              <a:t> an image).</a:t>
            </a:r>
          </a:p>
          <a:p>
            <a:pPr marL="457200" indent="-457200">
              <a:buFont typeface="Arial" pitchFamily="34" charset="0"/>
              <a:buChar char="•"/>
            </a:pPr>
            <a:r>
              <a:rPr lang="en-US" sz="2800" dirty="0" smtClean="0">
                <a:solidFill>
                  <a:schemeClr val="tx1"/>
                </a:solidFill>
              </a:rPr>
              <a:t>Image searching.</a:t>
            </a:r>
          </a:p>
          <a:p>
            <a:pPr marL="457200" indent="-457200">
              <a:buFont typeface="Arial" pitchFamily="34" charset="0"/>
              <a:buChar char="•"/>
            </a:pPr>
            <a:r>
              <a:rPr lang="en-US" sz="2800" dirty="0" smtClean="0">
                <a:solidFill>
                  <a:schemeClr val="tx1"/>
                </a:solidFill>
              </a:rPr>
              <a:t>Username searching.</a:t>
            </a:r>
          </a:p>
          <a:p>
            <a:pPr marL="457200" indent="-457200">
              <a:buFont typeface="Arial" pitchFamily="34" charset="0"/>
              <a:buChar char="•"/>
            </a:pPr>
            <a:r>
              <a:rPr lang="en-US" sz="2800" dirty="0" smtClean="0">
                <a:solidFill>
                  <a:schemeClr val="tx1"/>
                </a:solidFill>
              </a:rPr>
              <a:t>Filtering for highly </a:t>
            </a:r>
            <a:r>
              <a:rPr lang="en-US" sz="2800" dirty="0" err="1" smtClean="0">
                <a:solidFill>
                  <a:schemeClr val="tx1"/>
                </a:solidFill>
              </a:rPr>
              <a:t>downvoted</a:t>
            </a:r>
            <a:r>
              <a:rPr lang="en-US" sz="2800" dirty="0" smtClean="0">
                <a:solidFill>
                  <a:schemeClr val="tx1"/>
                </a:solidFill>
              </a:rPr>
              <a:t> images. </a:t>
            </a:r>
          </a:p>
          <a:p>
            <a:pPr marL="711450" lvl="1" indent="-457200">
              <a:buFont typeface="Arial" pitchFamily="34" charset="0"/>
              <a:buChar char="•"/>
            </a:pPr>
            <a:r>
              <a:rPr lang="en-US" sz="2400" dirty="0" smtClean="0">
                <a:solidFill>
                  <a:schemeClr val="tx1"/>
                </a:solidFill>
              </a:rPr>
              <a:t>The ratio of an image having 10 </a:t>
            </a:r>
            <a:r>
              <a:rPr lang="en-US" sz="2400" dirty="0" err="1" smtClean="0">
                <a:solidFill>
                  <a:schemeClr val="tx1"/>
                </a:solidFill>
              </a:rPr>
              <a:t>downvotes</a:t>
            </a:r>
            <a:r>
              <a:rPr lang="en-US" sz="2400" dirty="0" smtClean="0">
                <a:solidFill>
                  <a:schemeClr val="tx1"/>
                </a:solidFill>
              </a:rPr>
              <a:t> per 1 </a:t>
            </a:r>
            <a:r>
              <a:rPr lang="en-US" sz="2400" dirty="0" err="1" smtClean="0">
                <a:solidFill>
                  <a:schemeClr val="tx1"/>
                </a:solidFill>
              </a:rPr>
              <a:t>upvote</a:t>
            </a:r>
            <a:r>
              <a:rPr lang="en-US" sz="2400" dirty="0" smtClean="0">
                <a:solidFill>
                  <a:schemeClr val="tx1"/>
                </a:solidFill>
              </a:rPr>
              <a:t> marks it as spam.</a:t>
            </a:r>
            <a:endParaRPr lang="en-GB" sz="2000" dirty="0">
              <a:solidFill>
                <a:schemeClr val="tx1"/>
              </a:solidFill>
            </a:endParaRPr>
          </a:p>
          <a:p>
            <a:pPr lvl="1"/>
            <a:endParaRPr lang="en-GB" sz="2400" dirty="0" smtClean="0"/>
          </a:p>
          <a:p>
            <a:endParaRPr lang="en-GB" sz="2800" dirty="0" smtClean="0"/>
          </a:p>
        </p:txBody>
      </p:sp>
      <p:sp>
        <p:nvSpPr>
          <p:cNvPr id="5" name="Content Placeholder 4"/>
          <p:cNvSpPr>
            <a:spLocks noGrp="1"/>
          </p:cNvSpPr>
          <p:nvPr>
            <p:ph idx="11"/>
          </p:nvPr>
        </p:nvSpPr>
        <p:spPr>
          <a:xfrm flipH="1">
            <a:off x="6084168" y="3933056"/>
            <a:ext cx="2664296" cy="2160240"/>
          </a:xfrm>
          <a:blipFill dpi="0" rotWithShape="1">
            <a:blip r:embed="rId4">
              <a:extLst>
                <a:ext uri="{28A0092B-C50C-407E-A947-70E740481C1C}">
                  <a14:useLocalDpi xmlns:a14="http://schemas.microsoft.com/office/drawing/2010/main" val="0"/>
                </a:ext>
              </a:extLst>
            </a:blip>
            <a:srcRect/>
            <a:stretch>
              <a:fillRect/>
            </a:stretch>
          </a:blipFill>
          <a:scene3d>
            <a:camera prst="orthographicFront">
              <a:rot lat="0" lon="11399976" rev="0"/>
            </a:camera>
            <a:lightRig rig="threePt" dir="t"/>
          </a:scene3d>
        </p:spPr>
        <p:txBody>
          <a:bodyPr anchor="b"/>
          <a:lstStyle/>
          <a:p>
            <a:r>
              <a:rPr lang="en-GB" dirty="0" smtClean="0"/>
              <a:t>Ti</a:t>
            </a:r>
            <a:endParaRPr lang="en-GB" dirty="0"/>
          </a:p>
        </p:txBody>
      </p:sp>
      <p:sp>
        <p:nvSpPr>
          <p:cNvPr id="7" name="Rectangle 6"/>
          <p:cNvSpPr/>
          <p:nvPr/>
        </p:nvSpPr>
        <p:spPr>
          <a:xfrm>
            <a:off x="0" y="260648"/>
            <a:ext cx="179512" cy="720080"/>
          </a:xfrm>
          <a:prstGeom prst="rect">
            <a:avLst/>
          </a:prstGeom>
          <a:solidFill>
            <a:srgbClr val="60BB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638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6480720" cy="576064"/>
          </a:xfrm>
        </p:spPr>
        <p:txBody>
          <a:bodyPr/>
          <a:lstStyle/>
          <a:p>
            <a:r>
              <a:rPr lang="en-GB" dirty="0" smtClean="0">
                <a:solidFill>
                  <a:schemeClr val="tx1"/>
                </a:solidFill>
              </a:rPr>
              <a:t>Layout</a:t>
            </a:r>
            <a:endParaRPr lang="en-GB" dirty="0">
              <a:solidFill>
                <a:schemeClr val="tx1"/>
              </a:solidFill>
            </a:endParaRPr>
          </a:p>
        </p:txBody>
      </p:sp>
      <p:sp>
        <p:nvSpPr>
          <p:cNvPr id="4" name="Content Placeholder 2"/>
          <p:cNvSpPr>
            <a:spLocks noGrp="1"/>
          </p:cNvSpPr>
          <p:nvPr>
            <p:ph idx="1"/>
          </p:nvPr>
        </p:nvSpPr>
        <p:spPr>
          <a:xfrm>
            <a:off x="467544" y="980728"/>
            <a:ext cx="8280920" cy="5472608"/>
          </a:xfrm>
        </p:spPr>
        <p:txBody>
          <a:bodyPr/>
          <a:lstStyle/>
          <a:p>
            <a:pPr marL="457200" indent="-457200">
              <a:buFont typeface="Arial" pitchFamily="34" charset="0"/>
              <a:buChar char="•"/>
            </a:pPr>
            <a:r>
              <a:rPr lang="en-US" sz="2800" dirty="0" smtClean="0">
                <a:solidFill>
                  <a:schemeClr val="tx1"/>
                </a:solidFill>
              </a:rPr>
              <a:t>Main page</a:t>
            </a:r>
          </a:p>
          <a:p>
            <a:pPr marL="711450" lvl="1" indent="-457200">
              <a:buFont typeface="Arial" pitchFamily="34" charset="0"/>
              <a:buChar char="•"/>
            </a:pPr>
            <a:r>
              <a:rPr lang="en-US" sz="2000" dirty="0" smtClean="0">
                <a:solidFill>
                  <a:schemeClr val="tx1"/>
                </a:solidFill>
              </a:rPr>
              <a:t>Most interesting pictures by </a:t>
            </a:r>
            <a:r>
              <a:rPr lang="en-US" sz="2000" dirty="0" err="1" smtClean="0">
                <a:solidFill>
                  <a:schemeClr val="tx1"/>
                </a:solidFill>
              </a:rPr>
              <a:t>upvote</a:t>
            </a:r>
            <a:r>
              <a:rPr lang="en-US" sz="2000" dirty="0" smtClean="0">
                <a:solidFill>
                  <a:schemeClr val="tx1"/>
                </a:solidFill>
              </a:rPr>
              <a:t> count</a:t>
            </a:r>
          </a:p>
          <a:p>
            <a:pPr marL="711450" lvl="1" indent="-457200">
              <a:buFont typeface="Arial" pitchFamily="34" charset="0"/>
              <a:buChar char="•"/>
            </a:pPr>
            <a:r>
              <a:rPr lang="en-US" sz="2000" dirty="0" smtClean="0">
                <a:solidFill>
                  <a:schemeClr val="tx1"/>
                </a:solidFill>
              </a:rPr>
              <a:t>Dynamic tiles that reorder when the window is resized</a:t>
            </a:r>
          </a:p>
          <a:p>
            <a:pPr marL="948600" lvl="2" indent="-457200">
              <a:buFont typeface="Arial" pitchFamily="34" charset="0"/>
              <a:buChar char="•"/>
            </a:pPr>
            <a:r>
              <a:rPr lang="en-US" sz="1600" dirty="0" smtClean="0">
                <a:solidFill>
                  <a:schemeClr val="tx1"/>
                </a:solidFill>
              </a:rPr>
              <a:t>Results in a more interesting and unique experience</a:t>
            </a:r>
          </a:p>
          <a:p>
            <a:pPr marL="457200" indent="-457200">
              <a:buFont typeface="Arial" pitchFamily="34" charset="0"/>
              <a:buChar char="•"/>
            </a:pPr>
            <a:r>
              <a:rPr lang="en-US" sz="2400" dirty="0" smtClean="0">
                <a:solidFill>
                  <a:schemeClr val="tx1"/>
                </a:solidFill>
              </a:rPr>
              <a:t>Account page</a:t>
            </a:r>
          </a:p>
          <a:p>
            <a:pPr marL="711450" lvl="1" indent="-457200">
              <a:buFont typeface="Arial" pitchFamily="34" charset="0"/>
              <a:buChar char="•"/>
            </a:pPr>
            <a:r>
              <a:rPr lang="en-US" sz="2000" dirty="0" smtClean="0">
                <a:solidFill>
                  <a:schemeClr val="tx1"/>
                </a:solidFill>
              </a:rPr>
              <a:t>Pictures uploaded by user in blog format</a:t>
            </a:r>
          </a:p>
          <a:p>
            <a:pPr marL="711450" lvl="1" indent="-457200">
              <a:buFont typeface="Arial" pitchFamily="34" charset="0"/>
              <a:buChar char="•"/>
            </a:pPr>
            <a:r>
              <a:rPr lang="en-US" sz="2000" dirty="0" smtClean="0">
                <a:solidFill>
                  <a:schemeClr val="tx1"/>
                </a:solidFill>
              </a:rPr>
              <a:t>User Bio</a:t>
            </a:r>
          </a:p>
          <a:p>
            <a:pPr marL="711450" lvl="1" indent="-457200">
              <a:buFont typeface="Arial" pitchFamily="34" charset="0"/>
              <a:buChar char="•"/>
            </a:pPr>
            <a:r>
              <a:rPr lang="en-US" sz="2000" dirty="0" smtClean="0">
                <a:solidFill>
                  <a:schemeClr val="tx1"/>
                </a:solidFill>
              </a:rPr>
              <a:t>Albums and cuddles</a:t>
            </a:r>
          </a:p>
          <a:p>
            <a:pPr marL="457200" indent="-457200">
              <a:buFont typeface="Arial" pitchFamily="34" charset="0"/>
              <a:buChar char="•"/>
            </a:pPr>
            <a:r>
              <a:rPr lang="en-US" sz="2400" dirty="0" smtClean="0">
                <a:solidFill>
                  <a:schemeClr val="tx1"/>
                </a:solidFill>
              </a:rPr>
              <a:t>Change avatar page</a:t>
            </a:r>
          </a:p>
          <a:p>
            <a:pPr marL="711450" lvl="1" indent="-457200">
              <a:buFont typeface="Arial" pitchFamily="34" charset="0"/>
              <a:buChar char="•"/>
            </a:pPr>
            <a:r>
              <a:rPr lang="en-US" sz="2000" dirty="0" smtClean="0">
                <a:solidFill>
                  <a:schemeClr val="tx1"/>
                </a:solidFill>
              </a:rPr>
              <a:t>Upload your own avatar or use </a:t>
            </a:r>
            <a:r>
              <a:rPr lang="en-US" sz="2000" dirty="0" err="1" smtClean="0">
                <a:solidFill>
                  <a:schemeClr val="tx1"/>
                </a:solidFill>
              </a:rPr>
              <a:t>Gravatar</a:t>
            </a:r>
            <a:endParaRPr lang="en-US" sz="2000" dirty="0" smtClean="0">
              <a:solidFill>
                <a:schemeClr val="tx1"/>
              </a:solidFill>
            </a:endParaRPr>
          </a:p>
          <a:p>
            <a:pPr marL="457200" indent="-457200">
              <a:buFont typeface="Arial" pitchFamily="34" charset="0"/>
              <a:buChar char="•"/>
            </a:pPr>
            <a:r>
              <a:rPr lang="en-US" sz="2400" dirty="0" smtClean="0">
                <a:solidFill>
                  <a:schemeClr val="tx1"/>
                </a:solidFill>
              </a:rPr>
              <a:t>Sign-up page</a:t>
            </a:r>
          </a:p>
          <a:p>
            <a:pPr marL="711450" lvl="1" indent="-457200">
              <a:buFont typeface="Arial" pitchFamily="34" charset="0"/>
              <a:buChar char="•"/>
            </a:pPr>
            <a:r>
              <a:rPr lang="en-US" sz="2000" dirty="0" smtClean="0">
                <a:solidFill>
                  <a:schemeClr val="tx1"/>
                </a:solidFill>
              </a:rPr>
              <a:t>Register with Fuddle </a:t>
            </a:r>
          </a:p>
          <a:p>
            <a:pPr marL="711450" lvl="1" indent="-457200">
              <a:buFont typeface="Arial" pitchFamily="34" charset="0"/>
              <a:buChar char="•"/>
            </a:pPr>
            <a:r>
              <a:rPr lang="en-US" sz="2000" dirty="0" smtClean="0">
                <a:solidFill>
                  <a:schemeClr val="tx1"/>
                </a:solidFill>
              </a:rPr>
              <a:t>Email, username and password</a:t>
            </a:r>
          </a:p>
          <a:p>
            <a:pPr marL="711450" lvl="1" indent="-457200">
              <a:buFont typeface="Arial" pitchFamily="34" charset="0"/>
              <a:buChar char="•"/>
            </a:pPr>
            <a:r>
              <a:rPr lang="en-US" sz="2000" dirty="0" smtClean="0">
                <a:solidFill>
                  <a:schemeClr val="tx1"/>
                </a:solidFill>
              </a:rPr>
              <a:t>Security Question </a:t>
            </a:r>
            <a:r>
              <a:rPr lang="en-US" sz="1600" dirty="0" smtClean="0">
                <a:solidFill>
                  <a:schemeClr val="tx1"/>
                </a:solidFill>
              </a:rPr>
              <a:t/>
            </a:r>
            <a:br>
              <a:rPr lang="en-US" sz="1600" dirty="0" smtClean="0">
                <a:solidFill>
                  <a:schemeClr val="tx1"/>
                </a:solidFill>
              </a:rPr>
            </a:br>
            <a:endParaRPr lang="en-GB" sz="1600" dirty="0" smtClean="0">
              <a:solidFill>
                <a:schemeClr val="tx1"/>
              </a:solidFill>
            </a:endParaRPr>
          </a:p>
          <a:p>
            <a:pPr lvl="1"/>
            <a:endParaRPr lang="en-GB" sz="2400" dirty="0" smtClean="0"/>
          </a:p>
          <a:p>
            <a:endParaRPr lang="en-GB" sz="2800" dirty="0" smtClean="0"/>
          </a:p>
        </p:txBody>
      </p:sp>
      <p:sp>
        <p:nvSpPr>
          <p:cNvPr id="5" name="Rectangle 4"/>
          <p:cNvSpPr/>
          <p:nvPr/>
        </p:nvSpPr>
        <p:spPr>
          <a:xfrm>
            <a:off x="0" y="260648"/>
            <a:ext cx="179512" cy="72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428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6480720" cy="504056"/>
          </a:xfrm>
        </p:spPr>
        <p:txBody>
          <a:bodyPr/>
          <a:lstStyle/>
          <a:p>
            <a:r>
              <a:rPr lang="en-GB" dirty="0" smtClean="0">
                <a:solidFill>
                  <a:schemeClr val="tx1"/>
                </a:solidFill>
              </a:rPr>
              <a:t>Layout (continued)</a:t>
            </a:r>
            <a:endParaRPr lang="en-GB" dirty="0">
              <a:solidFill>
                <a:schemeClr val="tx1"/>
              </a:solidFill>
            </a:endParaRPr>
          </a:p>
        </p:txBody>
      </p:sp>
      <p:sp>
        <p:nvSpPr>
          <p:cNvPr id="4" name="Content Placeholder 2"/>
          <p:cNvSpPr>
            <a:spLocks noGrp="1"/>
          </p:cNvSpPr>
          <p:nvPr>
            <p:ph idx="1"/>
          </p:nvPr>
        </p:nvSpPr>
        <p:spPr>
          <a:xfrm>
            <a:off x="467544" y="1268760"/>
            <a:ext cx="8280920" cy="5184576"/>
          </a:xfrm>
        </p:spPr>
        <p:txBody>
          <a:bodyPr/>
          <a:lstStyle/>
          <a:p>
            <a:pPr marL="457200" indent="-457200">
              <a:buFont typeface="Arial" pitchFamily="34" charset="0"/>
              <a:buChar char="•"/>
            </a:pPr>
            <a:r>
              <a:rPr lang="en-US" sz="2400" dirty="0" smtClean="0">
                <a:solidFill>
                  <a:schemeClr val="tx1"/>
                </a:solidFill>
              </a:rPr>
              <a:t>Individual image page</a:t>
            </a:r>
          </a:p>
          <a:p>
            <a:pPr marL="711450" lvl="1" indent="-457200">
              <a:buFont typeface="Arial" pitchFamily="34" charset="0"/>
              <a:buChar char="•"/>
            </a:pPr>
            <a:r>
              <a:rPr lang="en-US" sz="2000" dirty="0" err="1" smtClean="0">
                <a:solidFill>
                  <a:schemeClr val="tx1"/>
                </a:solidFill>
              </a:rPr>
              <a:t>Upvote</a:t>
            </a:r>
            <a:r>
              <a:rPr lang="en-US" sz="2000" dirty="0">
                <a:solidFill>
                  <a:schemeClr val="tx1"/>
                </a:solidFill>
              </a:rPr>
              <a:t>,</a:t>
            </a:r>
            <a:r>
              <a:rPr lang="en-US" sz="2000" dirty="0" smtClean="0">
                <a:solidFill>
                  <a:schemeClr val="tx1"/>
                </a:solidFill>
              </a:rPr>
              <a:t> </a:t>
            </a:r>
            <a:r>
              <a:rPr lang="en-US" sz="2000" dirty="0" err="1" smtClean="0">
                <a:solidFill>
                  <a:schemeClr val="tx1"/>
                </a:solidFill>
              </a:rPr>
              <a:t>downvote</a:t>
            </a:r>
            <a:r>
              <a:rPr lang="en-US" sz="2000" dirty="0" smtClean="0">
                <a:solidFill>
                  <a:schemeClr val="tx1"/>
                </a:solidFill>
              </a:rPr>
              <a:t> and cuddle count</a:t>
            </a:r>
          </a:p>
          <a:p>
            <a:pPr marL="711450" lvl="1" indent="-457200">
              <a:buFont typeface="Arial" pitchFamily="34" charset="0"/>
              <a:buChar char="•"/>
            </a:pPr>
            <a:r>
              <a:rPr lang="en-US" sz="2000" dirty="0" smtClean="0">
                <a:solidFill>
                  <a:schemeClr val="tx1"/>
                </a:solidFill>
              </a:rPr>
              <a:t>Like and share on Facebook</a:t>
            </a:r>
          </a:p>
          <a:p>
            <a:pPr marL="711450" lvl="1" indent="-457200">
              <a:buFont typeface="Arial" pitchFamily="34" charset="0"/>
              <a:buChar char="•"/>
            </a:pPr>
            <a:r>
              <a:rPr lang="en-US" sz="2000" dirty="0" smtClean="0">
                <a:solidFill>
                  <a:schemeClr val="tx1"/>
                </a:solidFill>
              </a:rPr>
              <a:t>Email to a friend or colleague  </a:t>
            </a:r>
          </a:p>
          <a:p>
            <a:pPr marL="711450" lvl="1" indent="-457200">
              <a:buFont typeface="Arial" pitchFamily="34" charset="0"/>
              <a:buChar char="•"/>
            </a:pPr>
            <a:r>
              <a:rPr lang="en-US" sz="2000" dirty="0" smtClean="0">
                <a:solidFill>
                  <a:schemeClr val="tx1"/>
                </a:solidFill>
              </a:rPr>
              <a:t>Comment section </a:t>
            </a:r>
          </a:p>
          <a:p>
            <a:pPr marL="457200" indent="-457200">
              <a:buFont typeface="Arial" pitchFamily="34" charset="0"/>
              <a:buChar char="•"/>
            </a:pPr>
            <a:r>
              <a:rPr lang="en-US" sz="2400" dirty="0" smtClean="0">
                <a:solidFill>
                  <a:schemeClr val="tx1"/>
                </a:solidFill>
              </a:rPr>
              <a:t>Error page (404)</a:t>
            </a:r>
          </a:p>
          <a:p>
            <a:pPr marL="711450" lvl="1" indent="-457200">
              <a:buFont typeface="Arial" pitchFamily="34" charset="0"/>
              <a:buChar char="•"/>
            </a:pPr>
            <a:r>
              <a:rPr lang="en-US" sz="2000" dirty="0" smtClean="0">
                <a:solidFill>
                  <a:schemeClr val="tx1"/>
                </a:solidFill>
              </a:rPr>
              <a:t>Text saying “This page is shy” appears on page</a:t>
            </a:r>
          </a:p>
          <a:p>
            <a:pPr marL="457200" indent="-457200">
              <a:buFont typeface="Arial" pitchFamily="34" charset="0"/>
              <a:buChar char="•"/>
            </a:pPr>
            <a:r>
              <a:rPr lang="en-US" sz="2400" dirty="0" smtClean="0">
                <a:solidFill>
                  <a:schemeClr val="tx1"/>
                </a:solidFill>
              </a:rPr>
              <a:t>Administrator page</a:t>
            </a:r>
          </a:p>
          <a:p>
            <a:pPr marL="711450" lvl="1" indent="-457200">
              <a:buFont typeface="Arial" pitchFamily="34" charset="0"/>
              <a:buChar char="•"/>
            </a:pPr>
            <a:r>
              <a:rPr lang="en-US" sz="2000" dirty="0" err="1" smtClean="0">
                <a:solidFill>
                  <a:schemeClr val="tx1"/>
                </a:solidFill>
              </a:rPr>
              <a:t>Superuser</a:t>
            </a:r>
            <a:r>
              <a:rPr lang="en-US" sz="2000" dirty="0" smtClean="0">
                <a:solidFill>
                  <a:schemeClr val="tx1"/>
                </a:solidFill>
              </a:rPr>
              <a:t> privileges</a:t>
            </a:r>
            <a:endParaRPr lang="en-US" sz="2000" dirty="0">
              <a:solidFill>
                <a:schemeClr val="tx1"/>
              </a:solidFill>
            </a:endParaRPr>
          </a:p>
          <a:p>
            <a:pPr marL="711450" lvl="1" indent="-457200">
              <a:buFont typeface="Arial" pitchFamily="34" charset="0"/>
              <a:buChar char="•"/>
            </a:pPr>
            <a:r>
              <a:rPr lang="en-US" sz="2000" dirty="0" smtClean="0">
                <a:solidFill>
                  <a:schemeClr val="tx1"/>
                </a:solidFill>
              </a:rPr>
              <a:t>Ban users</a:t>
            </a:r>
            <a:r>
              <a:rPr lang="en-US" sz="2400" dirty="0">
                <a:solidFill>
                  <a:schemeClr val="tx1"/>
                </a:solidFill>
              </a:rPr>
              <a:t/>
            </a:r>
            <a:br>
              <a:rPr lang="en-US" sz="2400" dirty="0">
                <a:solidFill>
                  <a:schemeClr val="tx1"/>
                </a:solidFill>
              </a:rPr>
            </a:br>
            <a:endParaRPr lang="en-GB" sz="2400" dirty="0" smtClean="0">
              <a:solidFill>
                <a:schemeClr val="tx1"/>
              </a:solidFill>
            </a:endParaRPr>
          </a:p>
          <a:p>
            <a:pPr lvl="1"/>
            <a:endParaRPr lang="en-GB" sz="2400" dirty="0" smtClean="0"/>
          </a:p>
          <a:p>
            <a:endParaRPr lang="en-GB" sz="2800" dirty="0" smtClean="0"/>
          </a:p>
        </p:txBody>
      </p:sp>
      <p:sp>
        <p:nvSpPr>
          <p:cNvPr id="5" name="Rectangle 4"/>
          <p:cNvSpPr/>
          <p:nvPr/>
        </p:nvSpPr>
        <p:spPr>
          <a:xfrm>
            <a:off x="0" y="260648"/>
            <a:ext cx="179512" cy="72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677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67544" y="1340768"/>
            <a:ext cx="8229600" cy="5040560"/>
          </a:xfrm>
        </p:spPr>
        <p:txBody>
          <a:bodyPr/>
          <a:lstStyle/>
          <a:p>
            <a:pPr marL="457200" indent="-457200">
              <a:buFont typeface="Arial" pitchFamily="34" charset="0"/>
              <a:buChar char="•"/>
            </a:pPr>
            <a:r>
              <a:rPr lang="en-US" sz="2400" dirty="0">
                <a:solidFill>
                  <a:schemeClr val="tx1"/>
                </a:solidFill>
              </a:rPr>
              <a:t>Upload page</a:t>
            </a:r>
          </a:p>
          <a:p>
            <a:pPr marL="711450" lvl="1" indent="-457200">
              <a:buFont typeface="Arial" pitchFamily="34" charset="0"/>
              <a:buChar char="•"/>
            </a:pPr>
            <a:r>
              <a:rPr lang="en-US" sz="2000" dirty="0">
                <a:solidFill>
                  <a:schemeClr val="tx1"/>
                </a:solidFill>
              </a:rPr>
              <a:t>Upload images from your </a:t>
            </a:r>
            <a:r>
              <a:rPr lang="en-US" sz="2000" dirty="0" smtClean="0">
                <a:solidFill>
                  <a:schemeClr val="tx1"/>
                </a:solidFill>
              </a:rPr>
              <a:t>computer.</a:t>
            </a:r>
          </a:p>
          <a:p>
            <a:pPr marL="711450" lvl="1" indent="-457200">
              <a:buFont typeface="Arial" pitchFamily="34" charset="0"/>
              <a:buChar char="•"/>
            </a:pPr>
            <a:r>
              <a:rPr lang="en-US" sz="2000" dirty="0" smtClean="0">
                <a:solidFill>
                  <a:schemeClr val="tx1"/>
                </a:solidFill>
              </a:rPr>
              <a:t>Set title and description of the image.</a:t>
            </a:r>
          </a:p>
          <a:p>
            <a:pPr marL="711450" lvl="1" indent="-457200">
              <a:buFont typeface="Arial" pitchFamily="34" charset="0"/>
              <a:buChar char="•"/>
            </a:pPr>
            <a:r>
              <a:rPr lang="en-US" sz="2000" dirty="0" smtClean="0">
                <a:solidFill>
                  <a:schemeClr val="tx1"/>
                </a:solidFill>
              </a:rPr>
              <a:t>Have the option to upload it to a specific album or to the user’s general uploads area.</a:t>
            </a:r>
          </a:p>
          <a:p>
            <a:pPr marL="711450" lvl="1" indent="-457200">
              <a:buFont typeface="Arial" pitchFamily="34" charset="0"/>
              <a:buChar char="•"/>
            </a:pPr>
            <a:r>
              <a:rPr lang="en-US" sz="2000" dirty="0" smtClean="0">
                <a:solidFill>
                  <a:schemeClr val="tx1"/>
                </a:solidFill>
              </a:rPr>
              <a:t>Image preview to allow the user to preview the image before uploading.</a:t>
            </a:r>
          </a:p>
          <a:p>
            <a:pPr marL="457200" indent="-457200">
              <a:buFont typeface="Arial" pitchFamily="34" charset="0"/>
              <a:buChar char="•"/>
            </a:pPr>
            <a:r>
              <a:rPr lang="en-US" sz="2400" dirty="0" smtClean="0">
                <a:solidFill>
                  <a:schemeClr val="tx1"/>
                </a:solidFill>
              </a:rPr>
              <a:t>Album </a:t>
            </a:r>
            <a:r>
              <a:rPr lang="en-US" sz="2400" dirty="0">
                <a:solidFill>
                  <a:schemeClr val="tx1"/>
                </a:solidFill>
              </a:rPr>
              <a:t>page</a:t>
            </a:r>
          </a:p>
          <a:p>
            <a:pPr marL="711450" lvl="1" indent="-457200">
              <a:buFont typeface="Arial" pitchFamily="34" charset="0"/>
              <a:buChar char="•"/>
            </a:pPr>
            <a:r>
              <a:rPr lang="en-US" sz="2000" dirty="0" smtClean="0">
                <a:solidFill>
                  <a:schemeClr val="tx1"/>
                </a:solidFill>
              </a:rPr>
              <a:t>Shows the </a:t>
            </a:r>
            <a:r>
              <a:rPr lang="en-US" sz="2000" dirty="0">
                <a:solidFill>
                  <a:schemeClr val="tx1"/>
                </a:solidFill>
              </a:rPr>
              <a:t>images </a:t>
            </a:r>
            <a:r>
              <a:rPr lang="en-US" sz="2000" dirty="0" smtClean="0">
                <a:solidFill>
                  <a:schemeClr val="tx1"/>
                </a:solidFill>
              </a:rPr>
              <a:t>within the album.</a:t>
            </a:r>
          </a:p>
          <a:p>
            <a:pPr marL="711450" lvl="1" indent="-457200">
              <a:buFont typeface="Arial" pitchFamily="34" charset="0"/>
              <a:buChar char="•"/>
            </a:pPr>
            <a:r>
              <a:rPr lang="en-US" sz="2000" dirty="0" smtClean="0">
                <a:solidFill>
                  <a:schemeClr val="tx1"/>
                </a:solidFill>
              </a:rPr>
              <a:t>Album thumbnail is selectable by </a:t>
            </a:r>
            <a:r>
              <a:rPr lang="en-US" sz="2000" smtClean="0">
                <a:solidFill>
                  <a:schemeClr val="tx1"/>
                </a:solidFill>
              </a:rPr>
              <a:t>user; if the user does not select one, a default </a:t>
            </a:r>
            <a:r>
              <a:rPr lang="en-US" sz="2000" dirty="0" smtClean="0">
                <a:solidFill>
                  <a:schemeClr val="tx1"/>
                </a:solidFill>
              </a:rPr>
              <a:t>image is used.</a:t>
            </a:r>
          </a:p>
          <a:p>
            <a:pPr marL="711450" lvl="1" indent="-457200">
              <a:buFont typeface="Arial" pitchFamily="34" charset="0"/>
              <a:buChar char="•"/>
            </a:pPr>
            <a:r>
              <a:rPr lang="en-US" sz="2000" dirty="0" smtClean="0">
                <a:solidFill>
                  <a:schemeClr val="tx1"/>
                </a:solidFill>
              </a:rPr>
              <a:t>Must upload images separately to albums. </a:t>
            </a:r>
            <a:endParaRPr lang="en-US" sz="2000" dirty="0">
              <a:solidFill>
                <a:schemeClr val="tx1"/>
              </a:solidFill>
            </a:endParaRPr>
          </a:p>
          <a:p>
            <a:pPr marL="711450" lvl="1" indent="-457200">
              <a:buFont typeface="Arial" pitchFamily="34" charset="0"/>
              <a:buChar char="•"/>
            </a:pPr>
            <a:r>
              <a:rPr lang="en-US" sz="2000" dirty="0" smtClean="0">
                <a:solidFill>
                  <a:schemeClr val="tx1"/>
                </a:solidFill>
              </a:rPr>
              <a:t>Deleting an image from an album deletes the image too.</a:t>
            </a:r>
          </a:p>
          <a:p>
            <a:pPr marL="711450" lvl="1" indent="-457200">
              <a:buFont typeface="Arial" pitchFamily="34" charset="0"/>
              <a:buChar char="•"/>
            </a:pPr>
            <a:r>
              <a:rPr lang="en-US" sz="2000" dirty="0" smtClean="0">
                <a:solidFill>
                  <a:schemeClr val="tx1"/>
                </a:solidFill>
              </a:rPr>
              <a:t>Deleting an album deletes all the images in that album.</a:t>
            </a:r>
            <a:endParaRPr lang="en-US" dirty="0"/>
          </a:p>
          <a:p>
            <a:pPr lvl="1"/>
            <a:endParaRPr lang="en-US" sz="2000" dirty="0" smtClean="0">
              <a:solidFill>
                <a:schemeClr val="tx1"/>
              </a:solidFill>
            </a:endParaRPr>
          </a:p>
        </p:txBody>
      </p:sp>
      <p:sp>
        <p:nvSpPr>
          <p:cNvPr id="7" name="Title 6"/>
          <p:cNvSpPr>
            <a:spLocks noGrp="1"/>
          </p:cNvSpPr>
          <p:nvPr>
            <p:ph type="title"/>
          </p:nvPr>
        </p:nvSpPr>
        <p:spPr/>
        <p:txBody>
          <a:bodyPr/>
          <a:lstStyle/>
          <a:p>
            <a:r>
              <a:rPr lang="en-GB" dirty="0">
                <a:solidFill>
                  <a:schemeClr val="tx1"/>
                </a:solidFill>
              </a:rPr>
              <a:t>Layout (continued)</a:t>
            </a:r>
            <a:endParaRPr lang="en-US" dirty="0"/>
          </a:p>
        </p:txBody>
      </p:sp>
      <p:sp>
        <p:nvSpPr>
          <p:cNvPr id="9" name="Rectangle 8"/>
          <p:cNvSpPr/>
          <p:nvPr/>
        </p:nvSpPr>
        <p:spPr>
          <a:xfrm>
            <a:off x="0" y="260648"/>
            <a:ext cx="179512" cy="7200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420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980728"/>
            <a:ext cx="7560840" cy="3978278"/>
          </a:xfrm>
        </p:spPr>
      </p:pic>
      <p:sp>
        <p:nvSpPr>
          <p:cNvPr id="3" name="Title 2"/>
          <p:cNvSpPr>
            <a:spLocks noGrp="1"/>
          </p:cNvSpPr>
          <p:nvPr>
            <p:ph type="title"/>
          </p:nvPr>
        </p:nvSpPr>
        <p:spPr/>
        <p:txBody>
          <a:bodyPr/>
          <a:lstStyle/>
          <a:p>
            <a:r>
              <a:rPr lang="en-US" dirty="0" smtClean="0">
                <a:solidFill>
                  <a:schemeClr val="tx1"/>
                </a:solidFill>
              </a:rPr>
              <a:t>Master Page</a:t>
            </a:r>
            <a:endParaRPr lang="en-US" dirty="0">
              <a:solidFill>
                <a:schemeClr val="tx1"/>
              </a:solidFill>
            </a:endParaRPr>
          </a:p>
        </p:txBody>
      </p:sp>
      <p:sp>
        <p:nvSpPr>
          <p:cNvPr id="4" name="Rectangle 3"/>
          <p:cNvSpPr/>
          <p:nvPr/>
        </p:nvSpPr>
        <p:spPr>
          <a:xfrm>
            <a:off x="0" y="260648"/>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39829" y="5013176"/>
            <a:ext cx="8136904" cy="1754326"/>
          </a:xfrm>
          <a:prstGeom prst="rect">
            <a:avLst/>
          </a:prstGeom>
          <a:noFill/>
        </p:spPr>
        <p:txBody>
          <a:bodyPr wrap="square" rtlCol="0">
            <a:spAutoFit/>
          </a:bodyPr>
          <a:lstStyle/>
          <a:p>
            <a:pPr marL="285750" indent="-285750">
              <a:buFont typeface="Arial" pitchFamily="34" charset="0"/>
              <a:buChar char="•"/>
            </a:pPr>
            <a:r>
              <a:rPr lang="en-US" dirty="0" smtClean="0">
                <a:latin typeface="Segoe UI Light" pitchFamily="34" charset="0"/>
              </a:rPr>
              <a:t>The master page consists of a header, container and a footer.</a:t>
            </a:r>
          </a:p>
          <a:p>
            <a:pPr marL="285750" indent="-285750">
              <a:buFont typeface="Arial" pitchFamily="34" charset="0"/>
              <a:buChar char="•"/>
            </a:pPr>
            <a:r>
              <a:rPr lang="en-US" dirty="0" smtClean="0">
                <a:latin typeface="Segoe UI Light" pitchFamily="34" charset="0"/>
              </a:rPr>
              <a:t>Every page on the website uses this master page and renders its content in the container.</a:t>
            </a:r>
          </a:p>
          <a:p>
            <a:pPr marL="285750" indent="-285750">
              <a:buFont typeface="Arial" pitchFamily="34" charset="0"/>
              <a:buChar char="•"/>
            </a:pPr>
            <a:r>
              <a:rPr lang="en-US" dirty="0" smtClean="0">
                <a:latin typeface="Segoe UI Light" pitchFamily="34" charset="0"/>
              </a:rPr>
              <a:t>The search box is conveniently placed on the header so that it can be reached from any other page.  </a:t>
            </a:r>
          </a:p>
          <a:p>
            <a:pPr marL="285750" indent="-285750">
              <a:buFont typeface="Arial" pitchFamily="34" charset="0"/>
              <a:buChar char="•"/>
            </a:pPr>
            <a:r>
              <a:rPr lang="en-US" dirty="0" smtClean="0">
                <a:latin typeface="Segoe UI Light" pitchFamily="34" charset="0"/>
              </a:rPr>
              <a:t>The login/signup links change to logout/profile links when a user logs in.</a:t>
            </a:r>
            <a:endParaRPr lang="en-US" dirty="0">
              <a:latin typeface="Segoe UI Light" pitchFamily="34" charset="0"/>
            </a:endParaRPr>
          </a:p>
        </p:txBody>
      </p:sp>
    </p:spTree>
    <p:extLst>
      <p:ext uri="{BB962C8B-B14F-4D97-AF65-F5344CB8AC3E}">
        <p14:creationId xmlns:p14="http://schemas.microsoft.com/office/powerpoint/2010/main" val="2692650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67544" y="1052736"/>
            <a:ext cx="8229600" cy="5102027"/>
          </a:xfrm>
        </p:spPr>
        <p:txBody>
          <a:bodyPr/>
          <a:lstStyle/>
          <a:p>
            <a:pPr lvl="1"/>
            <a:endParaRPr lang="en-GB" dirty="0" smtClean="0"/>
          </a:p>
          <a:p>
            <a:endParaRPr lang="en-GB" dirty="0" smtClean="0"/>
          </a:p>
        </p:txBody>
      </p:sp>
      <p:sp>
        <p:nvSpPr>
          <p:cNvPr id="2" name="Title 1"/>
          <p:cNvSpPr>
            <a:spLocks noGrp="1"/>
          </p:cNvSpPr>
          <p:nvPr>
            <p:ph type="title"/>
          </p:nvPr>
        </p:nvSpPr>
        <p:spPr>
          <a:xfrm>
            <a:off x="323528" y="274638"/>
            <a:ext cx="8229600" cy="562074"/>
          </a:xfrm>
          <a:prstGeom prst="rect">
            <a:avLst/>
          </a:prstGeom>
        </p:spPr>
        <p:txBody>
          <a:bodyPr/>
          <a:lstStyle/>
          <a:p>
            <a:r>
              <a:rPr lang="en-GB" dirty="0" err="1" smtClean="0">
                <a:solidFill>
                  <a:schemeClr val="tx1"/>
                </a:solidFill>
              </a:rPr>
              <a:t>Mockup</a:t>
            </a:r>
            <a:r>
              <a:rPr lang="en-GB" dirty="0" smtClean="0">
                <a:solidFill>
                  <a:schemeClr val="tx1"/>
                </a:solidFill>
              </a:rPr>
              <a:t> – Main Page</a:t>
            </a:r>
            <a:endParaRPr lang="en-GB"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8207"/>
            <a:ext cx="9144000" cy="4881586"/>
          </a:xfrm>
          <a:prstGeom prst="rect">
            <a:avLst/>
          </a:prstGeom>
        </p:spPr>
      </p:pic>
      <p:sp>
        <p:nvSpPr>
          <p:cNvPr id="5" name="Rectangle 4"/>
          <p:cNvSpPr/>
          <p:nvPr/>
        </p:nvSpPr>
        <p:spPr>
          <a:xfrm>
            <a:off x="0" y="188640"/>
            <a:ext cx="179512" cy="720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702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13686</TotalTime>
  <Words>1612</Words>
  <Application>Microsoft Office PowerPoint</Application>
  <PresentationFormat>On-screen Show (4:3)</PresentationFormat>
  <Paragraphs>198</Paragraphs>
  <Slides>33</Slides>
  <Notes>12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Fuddle</vt:lpstr>
      <vt:lpstr>Introduction</vt:lpstr>
      <vt:lpstr>Features</vt:lpstr>
      <vt:lpstr>Features (continued)</vt:lpstr>
      <vt:lpstr>Layout</vt:lpstr>
      <vt:lpstr>Layout (continued)</vt:lpstr>
      <vt:lpstr>Layout (continued)</vt:lpstr>
      <vt:lpstr>Master Page</vt:lpstr>
      <vt:lpstr>Mockup – Main Page</vt:lpstr>
      <vt:lpstr> Final – Main Page</vt:lpstr>
      <vt:lpstr>Mockup – Account Page</vt:lpstr>
      <vt:lpstr>Final – Account Page</vt:lpstr>
      <vt:lpstr>Mockup – Individual Image Page</vt:lpstr>
      <vt:lpstr>Final – Individual Image Page</vt:lpstr>
      <vt:lpstr>Mockup – Sign-up Page</vt:lpstr>
      <vt:lpstr>Final – Sign-up Page</vt:lpstr>
      <vt:lpstr>Mockup – Upload Page</vt:lpstr>
      <vt:lpstr>Final – Upload Page</vt:lpstr>
      <vt:lpstr>Mockup – Error Page (404)</vt:lpstr>
      <vt:lpstr>Final – Error Page (404)</vt:lpstr>
      <vt:lpstr>Change Avatar Page</vt:lpstr>
      <vt:lpstr>Album Page </vt:lpstr>
      <vt:lpstr>Search Page</vt:lpstr>
      <vt:lpstr>Admin Pages</vt:lpstr>
      <vt:lpstr>Website Organization</vt:lpstr>
      <vt:lpstr>Database Design – All Tables</vt:lpstr>
      <vt:lpstr>Database Design (User-Info)</vt:lpstr>
      <vt:lpstr>Database Design (Image Table)</vt:lpstr>
      <vt:lpstr>Database Design (Album Tables)</vt:lpstr>
      <vt:lpstr>Database Design (Cuddle/Vote Table)</vt:lpstr>
      <vt:lpstr>Database Design (Comment Table)</vt:lpstr>
      <vt:lpstr>Technologies Used</vt:lpstr>
      <vt:lpstr>Remarks</vt:lpstr>
    </vt:vector>
  </TitlesOfParts>
  <Company>Scott Logic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Colin Eberhardt</dc:creator>
  <cp:lastModifiedBy>Bppao</cp:lastModifiedBy>
  <cp:revision>213</cp:revision>
  <dcterms:created xsi:type="dcterms:W3CDTF">2011-06-17T08:37:44Z</dcterms:created>
  <dcterms:modified xsi:type="dcterms:W3CDTF">2013-04-29T01:40:21Z</dcterms:modified>
</cp:coreProperties>
</file>